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theme/theme17.xml" ContentType="application/vnd.openxmlformats-officedocument.theme+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diagrams/data5.xml" ContentType="application/vnd.openxmlformats-officedocument.drawingml.diagramData+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20" r:id="rId3"/>
    <p:sldMasterId id="2147483735" r:id="rId4"/>
    <p:sldMasterId id="2147483750" r:id="rId5"/>
    <p:sldMasterId id="2147483765" r:id="rId6"/>
    <p:sldMasterId id="2147483780" r:id="rId7"/>
    <p:sldMasterId id="2147483795" r:id="rId8"/>
    <p:sldMasterId id="2147483810" r:id="rId9"/>
    <p:sldMasterId id="2147483825" r:id="rId10"/>
    <p:sldMasterId id="2147483840" r:id="rId11"/>
    <p:sldMasterId id="2147483855" r:id="rId12"/>
    <p:sldMasterId id="2147483870" r:id="rId13"/>
    <p:sldMasterId id="2147483885" r:id="rId14"/>
    <p:sldMasterId id="2147483900" r:id="rId15"/>
    <p:sldMasterId id="2147483915" r:id="rId16"/>
    <p:sldMasterId id="2147483930" r:id="rId17"/>
  </p:sldMasterIdLst>
  <p:notesMasterIdLst>
    <p:notesMasterId r:id="rId54"/>
  </p:notesMasterIdLst>
  <p:sldIdLst>
    <p:sldId id="257" r:id="rId18"/>
    <p:sldId id="297" r:id="rId19"/>
    <p:sldId id="268" r:id="rId20"/>
    <p:sldId id="269" r:id="rId21"/>
    <p:sldId id="270" r:id="rId22"/>
    <p:sldId id="311" r:id="rId23"/>
    <p:sldId id="278" r:id="rId24"/>
    <p:sldId id="281" r:id="rId25"/>
    <p:sldId id="289" r:id="rId26"/>
    <p:sldId id="288" r:id="rId27"/>
    <p:sldId id="293" r:id="rId28"/>
    <p:sldId id="294" r:id="rId29"/>
    <p:sldId id="300" r:id="rId30"/>
    <p:sldId id="301" r:id="rId31"/>
    <p:sldId id="271" r:id="rId32"/>
    <p:sldId id="264" r:id="rId33"/>
    <p:sldId id="291" r:id="rId34"/>
    <p:sldId id="302" r:id="rId35"/>
    <p:sldId id="290" r:id="rId36"/>
    <p:sldId id="292" r:id="rId37"/>
    <p:sldId id="296" r:id="rId38"/>
    <p:sldId id="295" r:id="rId39"/>
    <p:sldId id="303" r:id="rId40"/>
    <p:sldId id="304" r:id="rId41"/>
    <p:sldId id="305" r:id="rId42"/>
    <p:sldId id="306" r:id="rId43"/>
    <p:sldId id="307" r:id="rId44"/>
    <p:sldId id="308" r:id="rId45"/>
    <p:sldId id="309" r:id="rId46"/>
    <p:sldId id="260" r:id="rId47"/>
    <p:sldId id="299" r:id="rId48"/>
    <p:sldId id="273" r:id="rId49"/>
    <p:sldId id="310" r:id="rId50"/>
    <p:sldId id="272" r:id="rId51"/>
    <p:sldId id="275" r:id="rId52"/>
    <p:sldId id="29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28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B4D4-B83F-45A5-B901-EE2A048D86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DBBE089-EB69-43EF-8924-C9C2E50DBEE7}">
      <dgm:prSet/>
      <dgm:spPr>
        <a:solidFill>
          <a:srgbClr val="00B050"/>
        </a:solidFill>
      </dgm:spPr>
      <dgm:t>
        <a:bodyPr/>
        <a:lstStyle/>
        <a:p>
          <a:pPr algn="ctr" rtl="0"/>
          <a:r>
            <a:rPr lang="en-GB" b="1" dirty="0" smtClean="0"/>
            <a:t>Improved protection of life and property;</a:t>
          </a:r>
          <a:r>
            <a:rPr lang="en-GB" dirty="0" smtClean="0"/>
            <a:t> </a:t>
          </a:r>
          <a:endParaRPr lang="ru-RU" dirty="0"/>
        </a:p>
      </dgm:t>
    </dgm:pt>
    <dgm:pt modelId="{3C9BFE37-EB02-4AA7-B3DD-A42A5DE2FD65}" type="parTrans" cxnId="{AF2716F4-517C-4F16-8570-E7F1AD7EF044}">
      <dgm:prSet/>
      <dgm:spPr/>
      <dgm:t>
        <a:bodyPr/>
        <a:lstStyle/>
        <a:p>
          <a:endParaRPr lang="ru-RU"/>
        </a:p>
      </dgm:t>
    </dgm:pt>
    <dgm:pt modelId="{D3796B00-A5C2-4930-A4D7-1963FE194864}" type="sibTrans" cxnId="{AF2716F4-517C-4F16-8570-E7F1AD7EF044}">
      <dgm:prSet/>
      <dgm:spPr/>
      <dgm:t>
        <a:bodyPr/>
        <a:lstStyle/>
        <a:p>
          <a:endParaRPr lang="ru-RU"/>
        </a:p>
      </dgm:t>
    </dgm:pt>
    <dgm:pt modelId="{50DD0CA9-BAAE-4BC6-990E-7DC47932E83F}">
      <dgm:prSet/>
      <dgm:spPr>
        <a:solidFill>
          <a:srgbClr val="00B050"/>
        </a:solidFill>
      </dgm:spPr>
      <dgm:t>
        <a:bodyPr/>
        <a:lstStyle/>
        <a:p>
          <a:pPr algn="ctr" rtl="0"/>
          <a:r>
            <a:rPr lang="en-US" b="1" dirty="0" smtClean="0"/>
            <a:t>Eradication of poverty, sustainable economic growth and livelihoods, food security, sustainable access to water and energy resources, improving health;</a:t>
          </a:r>
          <a:endParaRPr lang="ru-RU" dirty="0"/>
        </a:p>
      </dgm:t>
    </dgm:pt>
    <dgm:pt modelId="{B5843B5B-7292-4FF7-8664-33C07209698A}" type="parTrans" cxnId="{61F8B851-6400-4648-B29E-9FFF13A20395}">
      <dgm:prSet/>
      <dgm:spPr/>
      <dgm:t>
        <a:bodyPr/>
        <a:lstStyle/>
        <a:p>
          <a:endParaRPr lang="ru-RU"/>
        </a:p>
      </dgm:t>
    </dgm:pt>
    <dgm:pt modelId="{127763A1-75E0-412C-8B47-5FA9D9770BFA}" type="sibTrans" cxnId="{61F8B851-6400-4648-B29E-9FFF13A20395}">
      <dgm:prSet/>
      <dgm:spPr/>
      <dgm:t>
        <a:bodyPr/>
        <a:lstStyle/>
        <a:p>
          <a:endParaRPr lang="ru-RU"/>
        </a:p>
      </dgm:t>
    </dgm:pt>
    <dgm:pt modelId="{A4D6C01E-9FF3-49D4-91F1-23D9A3510538}">
      <dgm:prSet/>
      <dgm:spPr>
        <a:solidFill>
          <a:srgbClr val="00B050"/>
        </a:solidFill>
      </dgm:spPr>
      <dgm:t>
        <a:bodyPr/>
        <a:lstStyle/>
        <a:p>
          <a:pPr algn="ctr" rtl="0"/>
          <a:r>
            <a:rPr lang="en-GB" b="1" dirty="0" smtClean="0"/>
            <a:t>Sustainable use of natural resources and improved environmental quality</a:t>
          </a:r>
          <a:endParaRPr lang="ru-RU" dirty="0"/>
        </a:p>
      </dgm:t>
    </dgm:pt>
    <dgm:pt modelId="{BE567731-A41E-4BC0-8A1F-59B5F26731A8}" type="parTrans" cxnId="{F06B1FE1-7E48-4C55-9251-605BE9B67120}">
      <dgm:prSet/>
      <dgm:spPr/>
      <dgm:t>
        <a:bodyPr/>
        <a:lstStyle/>
        <a:p>
          <a:endParaRPr lang="ru-RU"/>
        </a:p>
      </dgm:t>
    </dgm:pt>
    <dgm:pt modelId="{7532C8CF-DEE8-4CAE-A2BA-611E51244969}" type="sibTrans" cxnId="{F06B1FE1-7E48-4C55-9251-605BE9B67120}">
      <dgm:prSet/>
      <dgm:spPr/>
      <dgm:t>
        <a:bodyPr/>
        <a:lstStyle/>
        <a:p>
          <a:endParaRPr lang="ru-RU"/>
        </a:p>
      </dgm:t>
    </dgm:pt>
    <dgm:pt modelId="{831160AE-90BD-498E-90DF-9C2BCABEAFB2}" type="pres">
      <dgm:prSet presAssocID="{FD3DB4D4-B83F-45A5-B901-EE2A048D86A0}" presName="linear" presStyleCnt="0">
        <dgm:presLayoutVars>
          <dgm:animLvl val="lvl"/>
          <dgm:resizeHandles val="exact"/>
        </dgm:presLayoutVars>
      </dgm:prSet>
      <dgm:spPr/>
      <dgm:t>
        <a:bodyPr/>
        <a:lstStyle/>
        <a:p>
          <a:endParaRPr lang="ru-RU"/>
        </a:p>
      </dgm:t>
    </dgm:pt>
    <dgm:pt modelId="{23D8FDA2-984F-4F4B-A36C-612AE8C73D53}" type="pres">
      <dgm:prSet presAssocID="{6DBBE089-EB69-43EF-8924-C9C2E50DBEE7}" presName="parentText" presStyleLbl="node1" presStyleIdx="0" presStyleCnt="3" custLinFactNeighborX="-1770" custLinFactNeighborY="-12567">
        <dgm:presLayoutVars>
          <dgm:chMax val="0"/>
          <dgm:bulletEnabled val="1"/>
        </dgm:presLayoutVars>
      </dgm:prSet>
      <dgm:spPr/>
      <dgm:t>
        <a:bodyPr/>
        <a:lstStyle/>
        <a:p>
          <a:endParaRPr lang="ru-RU"/>
        </a:p>
      </dgm:t>
    </dgm:pt>
    <dgm:pt modelId="{CF129155-5473-469D-8E12-5636B8AFF255}" type="pres">
      <dgm:prSet presAssocID="{D3796B00-A5C2-4930-A4D7-1963FE194864}" presName="spacer" presStyleCnt="0"/>
      <dgm:spPr/>
    </dgm:pt>
    <dgm:pt modelId="{3F1E11C9-00CB-4D04-A846-CC8530BC1402}" type="pres">
      <dgm:prSet presAssocID="{50DD0CA9-BAAE-4BC6-990E-7DC47932E83F}" presName="parentText" presStyleLbl="node1" presStyleIdx="1" presStyleCnt="3">
        <dgm:presLayoutVars>
          <dgm:chMax val="0"/>
          <dgm:bulletEnabled val="1"/>
        </dgm:presLayoutVars>
      </dgm:prSet>
      <dgm:spPr/>
      <dgm:t>
        <a:bodyPr/>
        <a:lstStyle/>
        <a:p>
          <a:endParaRPr lang="ru-RU"/>
        </a:p>
      </dgm:t>
    </dgm:pt>
    <dgm:pt modelId="{E77317DF-FF29-46EB-823D-2B7A3A323836}" type="pres">
      <dgm:prSet presAssocID="{127763A1-75E0-412C-8B47-5FA9D9770BFA}" presName="spacer" presStyleCnt="0"/>
      <dgm:spPr/>
    </dgm:pt>
    <dgm:pt modelId="{CDB616BB-FC98-48CC-90FD-64DF5B2D0500}" type="pres">
      <dgm:prSet presAssocID="{A4D6C01E-9FF3-49D4-91F1-23D9A3510538}" presName="parentText" presStyleLbl="node1" presStyleIdx="2" presStyleCnt="3">
        <dgm:presLayoutVars>
          <dgm:chMax val="0"/>
          <dgm:bulletEnabled val="1"/>
        </dgm:presLayoutVars>
      </dgm:prSet>
      <dgm:spPr/>
      <dgm:t>
        <a:bodyPr/>
        <a:lstStyle/>
        <a:p>
          <a:endParaRPr lang="ru-RU"/>
        </a:p>
      </dgm:t>
    </dgm:pt>
  </dgm:ptLst>
  <dgm:cxnLst>
    <dgm:cxn modelId="{ECEDE46B-83DA-4C80-B29D-5D1C756F8973}" type="presOf" srcId="{50DD0CA9-BAAE-4BC6-990E-7DC47932E83F}" destId="{3F1E11C9-00CB-4D04-A846-CC8530BC1402}" srcOrd="0" destOrd="0" presId="urn:microsoft.com/office/officeart/2005/8/layout/vList2"/>
    <dgm:cxn modelId="{AF2716F4-517C-4F16-8570-E7F1AD7EF044}" srcId="{FD3DB4D4-B83F-45A5-B901-EE2A048D86A0}" destId="{6DBBE089-EB69-43EF-8924-C9C2E50DBEE7}" srcOrd="0" destOrd="0" parTransId="{3C9BFE37-EB02-4AA7-B3DD-A42A5DE2FD65}" sibTransId="{D3796B00-A5C2-4930-A4D7-1963FE194864}"/>
    <dgm:cxn modelId="{61F8B851-6400-4648-B29E-9FFF13A20395}" srcId="{FD3DB4D4-B83F-45A5-B901-EE2A048D86A0}" destId="{50DD0CA9-BAAE-4BC6-990E-7DC47932E83F}" srcOrd="1" destOrd="0" parTransId="{B5843B5B-7292-4FF7-8664-33C07209698A}" sibTransId="{127763A1-75E0-412C-8B47-5FA9D9770BFA}"/>
    <dgm:cxn modelId="{F06B1FE1-7E48-4C55-9251-605BE9B67120}" srcId="{FD3DB4D4-B83F-45A5-B901-EE2A048D86A0}" destId="{A4D6C01E-9FF3-49D4-91F1-23D9A3510538}" srcOrd="2" destOrd="0" parTransId="{BE567731-A41E-4BC0-8A1F-59B5F26731A8}" sibTransId="{7532C8CF-DEE8-4CAE-A2BA-611E51244969}"/>
    <dgm:cxn modelId="{4FFE3274-B696-41F9-9109-970E4D598968}" type="presOf" srcId="{A4D6C01E-9FF3-49D4-91F1-23D9A3510538}" destId="{CDB616BB-FC98-48CC-90FD-64DF5B2D0500}" srcOrd="0" destOrd="0" presId="urn:microsoft.com/office/officeart/2005/8/layout/vList2"/>
    <dgm:cxn modelId="{3316A24C-C7F0-4471-9422-D11358009080}" type="presOf" srcId="{6DBBE089-EB69-43EF-8924-C9C2E50DBEE7}" destId="{23D8FDA2-984F-4F4B-A36C-612AE8C73D53}" srcOrd="0" destOrd="0" presId="urn:microsoft.com/office/officeart/2005/8/layout/vList2"/>
    <dgm:cxn modelId="{F426EFC2-A3E2-4DB2-AADF-0DE2CF87EA44}" type="presOf" srcId="{FD3DB4D4-B83F-45A5-B901-EE2A048D86A0}" destId="{831160AE-90BD-498E-90DF-9C2BCABEAFB2}" srcOrd="0" destOrd="0" presId="urn:microsoft.com/office/officeart/2005/8/layout/vList2"/>
    <dgm:cxn modelId="{8A19433A-6F81-4B5D-935B-958028C21E97}" type="presParOf" srcId="{831160AE-90BD-498E-90DF-9C2BCABEAFB2}" destId="{23D8FDA2-984F-4F4B-A36C-612AE8C73D53}" srcOrd="0" destOrd="0" presId="urn:microsoft.com/office/officeart/2005/8/layout/vList2"/>
    <dgm:cxn modelId="{0822E313-895F-40BD-91D3-0285D5CAE75E}" type="presParOf" srcId="{831160AE-90BD-498E-90DF-9C2BCABEAFB2}" destId="{CF129155-5473-469D-8E12-5636B8AFF255}" srcOrd="1" destOrd="0" presId="urn:microsoft.com/office/officeart/2005/8/layout/vList2"/>
    <dgm:cxn modelId="{094CF898-5F27-45F9-B48B-0718088DBF71}" type="presParOf" srcId="{831160AE-90BD-498E-90DF-9C2BCABEAFB2}" destId="{3F1E11C9-00CB-4D04-A846-CC8530BC1402}" srcOrd="2" destOrd="0" presId="urn:microsoft.com/office/officeart/2005/8/layout/vList2"/>
    <dgm:cxn modelId="{7B8F8310-2B17-4BE0-B7C4-B2671591D26D}" type="presParOf" srcId="{831160AE-90BD-498E-90DF-9C2BCABEAFB2}" destId="{E77317DF-FF29-46EB-823D-2B7A3A323836}" srcOrd="3" destOrd="0" presId="urn:microsoft.com/office/officeart/2005/8/layout/vList2"/>
    <dgm:cxn modelId="{5B6C2230-92CA-4F31-8BE1-2195B4C401ED}" type="presParOf" srcId="{831160AE-90BD-498E-90DF-9C2BCABEAFB2}" destId="{CDB616BB-FC98-48CC-90FD-64DF5B2D0500}"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E3B0B-AAF6-4CFA-BC36-5DF30E5C6F90}" type="doc">
      <dgm:prSet loTypeId="urn:microsoft.com/office/officeart/2005/8/layout/venn1" loCatId="relationship" qsTypeId="urn:microsoft.com/office/officeart/2005/8/quickstyle/simple3" qsCatId="simple" csTypeId="urn:microsoft.com/office/officeart/2005/8/colors/accent1_2" csCatId="accent1" phldr="1"/>
      <dgm:spPr/>
    </dgm:pt>
    <dgm:pt modelId="{F1984F26-D064-405E-BB81-B863DD96910B}">
      <dgm:prSet phldrT="[Текст]" custT="1"/>
      <dgm:spPr>
        <a:solidFill>
          <a:schemeClr val="accent1"/>
        </a:solidFill>
      </dgm:spPr>
      <dgm:t>
        <a:bodyPr/>
        <a:lstStyle/>
        <a:p>
          <a:r>
            <a:rPr lang="en-US" sz="2000" b="1" dirty="0" smtClean="0">
              <a:solidFill>
                <a:schemeClr val="bg1"/>
              </a:solidFill>
            </a:rPr>
            <a:t>Economic development</a:t>
          </a:r>
          <a:endParaRPr lang="ru-RU" sz="2000" b="1" dirty="0">
            <a:solidFill>
              <a:schemeClr val="bg1"/>
            </a:solidFill>
          </a:endParaRPr>
        </a:p>
      </dgm:t>
    </dgm:pt>
    <dgm:pt modelId="{1C796617-C4C7-4CC9-8AD9-BB823B542498}" type="parTrans" cxnId="{EF6CF7E0-8B59-4C31-A0B8-7D4691DB5329}">
      <dgm:prSet/>
      <dgm:spPr/>
      <dgm:t>
        <a:bodyPr/>
        <a:lstStyle/>
        <a:p>
          <a:endParaRPr lang="ru-RU"/>
        </a:p>
      </dgm:t>
    </dgm:pt>
    <dgm:pt modelId="{54E2A5D8-E2F2-4CAC-A1CF-A959A82EBF76}" type="sibTrans" cxnId="{EF6CF7E0-8B59-4C31-A0B8-7D4691DB5329}">
      <dgm:prSet/>
      <dgm:spPr/>
      <dgm:t>
        <a:bodyPr/>
        <a:lstStyle/>
        <a:p>
          <a:endParaRPr lang="ru-RU"/>
        </a:p>
      </dgm:t>
    </dgm:pt>
    <dgm:pt modelId="{EA3699DD-0F85-40BB-88B2-37A7AB0AD82F}">
      <dgm:prSet phldrT="[Текст]" custT="1"/>
      <dgm:spPr>
        <a:solidFill>
          <a:schemeClr val="accent3"/>
        </a:solidFill>
      </dgm:spPr>
      <dgm:t>
        <a:bodyPr/>
        <a:lstStyle/>
        <a:p>
          <a:r>
            <a:rPr lang="en-US" sz="2000" dirty="0" smtClean="0"/>
            <a:t>                                    </a:t>
          </a:r>
        </a:p>
        <a:p>
          <a:endParaRPr lang="en-US" sz="2000" dirty="0" smtClean="0"/>
        </a:p>
        <a:p>
          <a:endParaRPr lang="en-US" sz="2000" dirty="0" smtClean="0"/>
        </a:p>
        <a:p>
          <a:endParaRPr lang="en-US" sz="2000" dirty="0" smtClean="0"/>
        </a:p>
        <a:p>
          <a:endParaRPr lang="en-US" sz="1800" dirty="0" smtClean="0"/>
        </a:p>
        <a:p>
          <a:r>
            <a:rPr lang="en-US" sz="1800" dirty="0" smtClean="0"/>
            <a:t>     </a:t>
          </a:r>
          <a:r>
            <a:rPr lang="en-US" sz="1800" b="1" baseline="0" dirty="0" smtClean="0">
              <a:solidFill>
                <a:schemeClr val="bg1"/>
              </a:solidFill>
            </a:rPr>
            <a:t>Environment</a:t>
          </a:r>
        </a:p>
        <a:p>
          <a:r>
            <a:rPr lang="en-US" sz="1800" b="1" baseline="0" dirty="0" smtClean="0">
              <a:solidFill>
                <a:schemeClr val="bg1"/>
              </a:solidFill>
            </a:rPr>
            <a:t>protection    </a:t>
          </a:r>
          <a:r>
            <a:rPr lang="en-US" sz="1800" b="1" dirty="0" smtClean="0"/>
            <a:t>     </a:t>
          </a:r>
        </a:p>
        <a:p>
          <a:r>
            <a:rPr lang="en-US" sz="2800" dirty="0" smtClean="0"/>
            <a:t> </a:t>
          </a:r>
          <a:endParaRPr lang="ru-RU" sz="2800" dirty="0"/>
        </a:p>
      </dgm:t>
    </dgm:pt>
    <dgm:pt modelId="{44CB08DB-EF7F-464D-9D71-7138FE6551C1}" type="parTrans" cxnId="{EF449970-B9A1-406C-8558-21309B04BB64}">
      <dgm:prSet/>
      <dgm:spPr/>
      <dgm:t>
        <a:bodyPr/>
        <a:lstStyle/>
        <a:p>
          <a:endParaRPr lang="ru-RU"/>
        </a:p>
      </dgm:t>
    </dgm:pt>
    <dgm:pt modelId="{4959D3D4-ADCF-47DA-9BF2-C9E231ED40A7}" type="sibTrans" cxnId="{EF449970-B9A1-406C-8558-21309B04BB64}">
      <dgm:prSet/>
      <dgm:spPr/>
      <dgm:t>
        <a:bodyPr/>
        <a:lstStyle/>
        <a:p>
          <a:endParaRPr lang="ru-RU"/>
        </a:p>
      </dgm:t>
    </dgm:pt>
    <dgm:pt modelId="{E8B2F4C6-72F3-4399-9349-C85549E33C38}">
      <dgm:prSet phldrT="[Текст]" custT="1"/>
      <dgm:spPr>
        <a:solidFill>
          <a:srgbClr val="FFC000"/>
        </a:solidFill>
      </dgm:spPr>
      <dgm:t>
        <a:bodyPr/>
        <a:lstStyle/>
        <a:p>
          <a:endParaRPr lang="en-US" sz="1800" dirty="0" smtClean="0"/>
        </a:p>
      </dgm:t>
    </dgm:pt>
    <dgm:pt modelId="{A295C519-135D-4605-9E4F-F9F00D4D1FE3}" type="parTrans" cxnId="{69BABEB1-CB8B-4334-9204-7FFD60F1F859}">
      <dgm:prSet/>
      <dgm:spPr/>
      <dgm:t>
        <a:bodyPr/>
        <a:lstStyle/>
        <a:p>
          <a:endParaRPr lang="ru-RU"/>
        </a:p>
      </dgm:t>
    </dgm:pt>
    <dgm:pt modelId="{945D9463-ED8D-42D5-9E65-5A2AD7339FF9}" type="sibTrans" cxnId="{69BABEB1-CB8B-4334-9204-7FFD60F1F859}">
      <dgm:prSet/>
      <dgm:spPr/>
      <dgm:t>
        <a:bodyPr/>
        <a:lstStyle/>
        <a:p>
          <a:endParaRPr lang="ru-RU"/>
        </a:p>
      </dgm:t>
    </dgm:pt>
    <dgm:pt modelId="{6140FDD8-5E3A-4831-8DE4-81B383F91FD6}" type="pres">
      <dgm:prSet presAssocID="{DD4E3B0B-AAF6-4CFA-BC36-5DF30E5C6F90}" presName="compositeShape" presStyleCnt="0">
        <dgm:presLayoutVars>
          <dgm:chMax val="7"/>
          <dgm:dir/>
          <dgm:resizeHandles val="exact"/>
        </dgm:presLayoutVars>
      </dgm:prSet>
      <dgm:spPr/>
    </dgm:pt>
    <dgm:pt modelId="{6221F199-7BA7-4859-AA89-D1F15391399B}" type="pres">
      <dgm:prSet presAssocID="{F1984F26-D064-405E-BB81-B863DD96910B}" presName="circ1" presStyleLbl="vennNode1" presStyleIdx="0" presStyleCnt="3" custLinFactNeighborX="7774" custLinFactNeighborY="-5442"/>
      <dgm:spPr/>
      <dgm:t>
        <a:bodyPr/>
        <a:lstStyle/>
        <a:p>
          <a:endParaRPr lang="ru-RU"/>
        </a:p>
      </dgm:t>
    </dgm:pt>
    <dgm:pt modelId="{229E7C1F-EC41-40E4-B709-8949895C1550}" type="pres">
      <dgm:prSet presAssocID="{F1984F26-D064-405E-BB81-B863DD96910B}" presName="circ1Tx" presStyleLbl="revTx" presStyleIdx="0" presStyleCnt="0">
        <dgm:presLayoutVars>
          <dgm:chMax val="0"/>
          <dgm:chPref val="0"/>
          <dgm:bulletEnabled val="1"/>
        </dgm:presLayoutVars>
      </dgm:prSet>
      <dgm:spPr/>
      <dgm:t>
        <a:bodyPr/>
        <a:lstStyle/>
        <a:p>
          <a:endParaRPr lang="ru-RU"/>
        </a:p>
      </dgm:t>
    </dgm:pt>
    <dgm:pt modelId="{12A47989-DD3F-4BE1-BB2D-D93955051B79}" type="pres">
      <dgm:prSet presAssocID="{EA3699DD-0F85-40BB-88B2-37A7AB0AD82F}" presName="circ2" presStyleLbl="vennNode1" presStyleIdx="1" presStyleCnt="3" custLinFactNeighborX="6769" custLinFactNeighborY="-37"/>
      <dgm:spPr/>
      <dgm:t>
        <a:bodyPr/>
        <a:lstStyle/>
        <a:p>
          <a:endParaRPr lang="ru-RU"/>
        </a:p>
      </dgm:t>
    </dgm:pt>
    <dgm:pt modelId="{B6AAE6A6-FD9B-4442-AE66-83D2B7BFE979}" type="pres">
      <dgm:prSet presAssocID="{EA3699DD-0F85-40BB-88B2-37A7AB0AD82F}" presName="circ2Tx" presStyleLbl="revTx" presStyleIdx="0" presStyleCnt="0">
        <dgm:presLayoutVars>
          <dgm:chMax val="0"/>
          <dgm:chPref val="0"/>
          <dgm:bulletEnabled val="1"/>
        </dgm:presLayoutVars>
      </dgm:prSet>
      <dgm:spPr/>
      <dgm:t>
        <a:bodyPr/>
        <a:lstStyle/>
        <a:p>
          <a:endParaRPr lang="ru-RU"/>
        </a:p>
      </dgm:t>
    </dgm:pt>
    <dgm:pt modelId="{2CA5BFD9-FE0B-4CAD-957C-59B9F82A4A1E}" type="pres">
      <dgm:prSet presAssocID="{E8B2F4C6-72F3-4399-9349-C85549E33C38}" presName="circ3" presStyleLbl="vennNode1" presStyleIdx="2" presStyleCnt="3"/>
      <dgm:spPr/>
      <dgm:t>
        <a:bodyPr/>
        <a:lstStyle/>
        <a:p>
          <a:endParaRPr lang="ru-RU"/>
        </a:p>
      </dgm:t>
    </dgm:pt>
    <dgm:pt modelId="{6012815C-14BA-4DAA-8CE7-2D862EA4297C}" type="pres">
      <dgm:prSet presAssocID="{E8B2F4C6-72F3-4399-9349-C85549E33C38}" presName="circ3Tx" presStyleLbl="revTx" presStyleIdx="0" presStyleCnt="0">
        <dgm:presLayoutVars>
          <dgm:chMax val="0"/>
          <dgm:chPref val="0"/>
          <dgm:bulletEnabled val="1"/>
        </dgm:presLayoutVars>
      </dgm:prSet>
      <dgm:spPr/>
      <dgm:t>
        <a:bodyPr/>
        <a:lstStyle/>
        <a:p>
          <a:endParaRPr lang="ru-RU"/>
        </a:p>
      </dgm:t>
    </dgm:pt>
  </dgm:ptLst>
  <dgm:cxnLst>
    <dgm:cxn modelId="{EF449970-B9A1-406C-8558-21309B04BB64}" srcId="{DD4E3B0B-AAF6-4CFA-BC36-5DF30E5C6F90}" destId="{EA3699DD-0F85-40BB-88B2-37A7AB0AD82F}" srcOrd="1" destOrd="0" parTransId="{44CB08DB-EF7F-464D-9D71-7138FE6551C1}" sibTransId="{4959D3D4-ADCF-47DA-9BF2-C9E231ED40A7}"/>
    <dgm:cxn modelId="{9426EBA5-7E95-4D42-89C3-B009F75F635B}" type="presOf" srcId="{F1984F26-D064-405E-BB81-B863DD96910B}" destId="{6221F199-7BA7-4859-AA89-D1F15391399B}" srcOrd="0" destOrd="0" presId="urn:microsoft.com/office/officeart/2005/8/layout/venn1"/>
    <dgm:cxn modelId="{69BABEB1-CB8B-4334-9204-7FFD60F1F859}" srcId="{DD4E3B0B-AAF6-4CFA-BC36-5DF30E5C6F90}" destId="{E8B2F4C6-72F3-4399-9349-C85549E33C38}" srcOrd="2" destOrd="0" parTransId="{A295C519-135D-4605-9E4F-F9F00D4D1FE3}" sibTransId="{945D9463-ED8D-42D5-9E65-5A2AD7339FF9}"/>
    <dgm:cxn modelId="{E7D4848E-BB95-4E67-8EA7-F0F914982694}" type="presOf" srcId="{E8B2F4C6-72F3-4399-9349-C85549E33C38}" destId="{2CA5BFD9-FE0B-4CAD-957C-59B9F82A4A1E}" srcOrd="0" destOrd="0" presId="urn:microsoft.com/office/officeart/2005/8/layout/venn1"/>
    <dgm:cxn modelId="{3ABFEE6C-FDA5-4CDE-9D69-858AC6A9FED7}" type="presOf" srcId="{DD4E3B0B-AAF6-4CFA-BC36-5DF30E5C6F90}" destId="{6140FDD8-5E3A-4831-8DE4-81B383F91FD6}" srcOrd="0" destOrd="0" presId="urn:microsoft.com/office/officeart/2005/8/layout/venn1"/>
    <dgm:cxn modelId="{C509871E-173B-422C-8BBA-B71209556AFC}" type="presOf" srcId="{EA3699DD-0F85-40BB-88B2-37A7AB0AD82F}" destId="{B6AAE6A6-FD9B-4442-AE66-83D2B7BFE979}" srcOrd="1" destOrd="0" presId="urn:microsoft.com/office/officeart/2005/8/layout/venn1"/>
    <dgm:cxn modelId="{EF6CF7E0-8B59-4C31-A0B8-7D4691DB5329}" srcId="{DD4E3B0B-AAF6-4CFA-BC36-5DF30E5C6F90}" destId="{F1984F26-D064-405E-BB81-B863DD96910B}" srcOrd="0" destOrd="0" parTransId="{1C796617-C4C7-4CC9-8AD9-BB823B542498}" sibTransId="{54E2A5D8-E2F2-4CAC-A1CF-A959A82EBF76}"/>
    <dgm:cxn modelId="{AB35AEB2-F385-4A75-B58F-433C636133B3}" type="presOf" srcId="{E8B2F4C6-72F3-4399-9349-C85549E33C38}" destId="{6012815C-14BA-4DAA-8CE7-2D862EA4297C}" srcOrd="1" destOrd="0" presId="urn:microsoft.com/office/officeart/2005/8/layout/venn1"/>
    <dgm:cxn modelId="{F9336F60-96FD-4A9B-8E60-C45447D59989}" type="presOf" srcId="{EA3699DD-0F85-40BB-88B2-37A7AB0AD82F}" destId="{12A47989-DD3F-4BE1-BB2D-D93955051B79}" srcOrd="0" destOrd="0" presId="urn:microsoft.com/office/officeart/2005/8/layout/venn1"/>
    <dgm:cxn modelId="{310F6FD0-543D-4842-8F5E-47F49624066F}" type="presOf" srcId="{F1984F26-D064-405E-BB81-B863DD96910B}" destId="{229E7C1F-EC41-40E4-B709-8949895C1550}" srcOrd="1" destOrd="0" presId="urn:microsoft.com/office/officeart/2005/8/layout/venn1"/>
    <dgm:cxn modelId="{5820B010-149B-4763-B9C6-C85A0B420F75}" type="presParOf" srcId="{6140FDD8-5E3A-4831-8DE4-81B383F91FD6}" destId="{6221F199-7BA7-4859-AA89-D1F15391399B}" srcOrd="0" destOrd="0" presId="urn:microsoft.com/office/officeart/2005/8/layout/venn1"/>
    <dgm:cxn modelId="{C3B5A7B6-524A-4A12-8B1A-9BE6671BB61C}" type="presParOf" srcId="{6140FDD8-5E3A-4831-8DE4-81B383F91FD6}" destId="{229E7C1F-EC41-40E4-B709-8949895C1550}" srcOrd="1" destOrd="0" presId="urn:microsoft.com/office/officeart/2005/8/layout/venn1"/>
    <dgm:cxn modelId="{C32BC54E-1988-4E7F-A4ED-57CEE6F1858D}" type="presParOf" srcId="{6140FDD8-5E3A-4831-8DE4-81B383F91FD6}" destId="{12A47989-DD3F-4BE1-BB2D-D93955051B79}" srcOrd="2" destOrd="0" presId="urn:microsoft.com/office/officeart/2005/8/layout/venn1"/>
    <dgm:cxn modelId="{E1733D98-CC95-47E4-AA97-91A811DA9D87}" type="presParOf" srcId="{6140FDD8-5E3A-4831-8DE4-81B383F91FD6}" destId="{B6AAE6A6-FD9B-4442-AE66-83D2B7BFE979}" srcOrd="3" destOrd="0" presId="urn:microsoft.com/office/officeart/2005/8/layout/venn1"/>
    <dgm:cxn modelId="{F20D98E1-C2DA-4747-8FC1-9BD3764E9FC0}" type="presParOf" srcId="{6140FDD8-5E3A-4831-8DE4-81B383F91FD6}" destId="{2CA5BFD9-FE0B-4CAD-957C-59B9F82A4A1E}" srcOrd="4" destOrd="0" presId="urn:microsoft.com/office/officeart/2005/8/layout/venn1"/>
    <dgm:cxn modelId="{3BF4A0C2-73E4-4E44-A838-6AF1FF7D3A2E}" type="presParOf" srcId="{6140FDD8-5E3A-4831-8DE4-81B383F91FD6}" destId="{6012815C-14BA-4DAA-8CE7-2D862EA4297C}" srcOrd="5" destOrd="0" presId="urn:microsoft.com/office/officeart/2005/8/layout/venn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B05AF-5D35-4319-99CF-3521D448A7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19A0DB9-6644-4B12-952E-296B2372AD69}">
      <dgm:prSet/>
      <dgm:spPr>
        <a:solidFill>
          <a:schemeClr val="accent3">
            <a:lumMod val="75000"/>
          </a:schemeClr>
        </a:solidFill>
      </dgm:spPr>
      <dgm:t>
        <a:bodyPr/>
        <a:lstStyle/>
        <a:p>
          <a:pPr rtl="0"/>
          <a:r>
            <a:rPr lang="en-US" dirty="0" smtClean="0"/>
            <a:t>Goal 1. Widespread poverty eradication in all its forms</a:t>
          </a:r>
          <a:endParaRPr lang="ru-RU" dirty="0"/>
        </a:p>
      </dgm:t>
    </dgm:pt>
    <dgm:pt modelId="{28102C6C-056C-4D28-B4FB-51BB87F85906}" type="parTrans" cxnId="{B154754C-594F-49A3-854F-DA42647D76BB}">
      <dgm:prSet/>
      <dgm:spPr/>
      <dgm:t>
        <a:bodyPr/>
        <a:lstStyle/>
        <a:p>
          <a:endParaRPr lang="ru-RU"/>
        </a:p>
      </dgm:t>
    </dgm:pt>
    <dgm:pt modelId="{7474CD27-51C0-40BE-84F1-35F76D93F150}" type="sibTrans" cxnId="{B154754C-594F-49A3-854F-DA42647D76BB}">
      <dgm:prSet/>
      <dgm:spPr/>
      <dgm:t>
        <a:bodyPr/>
        <a:lstStyle/>
        <a:p>
          <a:endParaRPr lang="ru-RU"/>
        </a:p>
      </dgm:t>
    </dgm:pt>
    <dgm:pt modelId="{5E45B14E-400F-477E-9C85-DBA2FDD5D86E}">
      <dgm:prSet/>
      <dgm:spPr>
        <a:solidFill>
          <a:schemeClr val="accent3">
            <a:lumMod val="50000"/>
          </a:schemeClr>
        </a:solidFill>
      </dgm:spPr>
      <dgm:t>
        <a:bodyPr/>
        <a:lstStyle/>
        <a:p>
          <a:r>
            <a:rPr lang="en-US" dirty="0"/>
            <a:t>Goal 2: The elimination of hunger and ensuring food security and better nutrition and the promotion of sustainable agriculture (WMO CAgM </a:t>
          </a:r>
          <a:r>
            <a:rPr lang="en-US" dirty="0" smtClean="0"/>
            <a:t>GFCS, </a:t>
          </a:r>
          <a:r>
            <a:rPr lang="en-US" dirty="0"/>
            <a:t>FAO)</a:t>
          </a:r>
          <a:endParaRPr lang="ru-RU" dirty="0"/>
        </a:p>
      </dgm:t>
    </dgm:pt>
    <dgm:pt modelId="{CD603C23-A2FE-463E-8A31-BB1B1AA8823C}" type="parTrans" cxnId="{4DA628F8-D24F-4936-83E2-D3BE4FFD5F0E}">
      <dgm:prSet/>
      <dgm:spPr/>
      <dgm:t>
        <a:bodyPr/>
        <a:lstStyle/>
        <a:p>
          <a:endParaRPr lang="ru-RU"/>
        </a:p>
      </dgm:t>
    </dgm:pt>
    <dgm:pt modelId="{047DF992-AA3C-4E5A-B669-C5001FCA8FA9}" type="sibTrans" cxnId="{4DA628F8-D24F-4936-83E2-D3BE4FFD5F0E}">
      <dgm:prSet/>
      <dgm:spPr/>
      <dgm:t>
        <a:bodyPr/>
        <a:lstStyle/>
        <a:p>
          <a:endParaRPr lang="ru-RU"/>
        </a:p>
      </dgm:t>
    </dgm:pt>
    <dgm:pt modelId="{0966B029-B8BF-4093-B7D8-4619A734F1FA}">
      <dgm:prSet/>
      <dgm:spPr>
        <a:solidFill>
          <a:schemeClr val="accent3">
            <a:lumMod val="50000"/>
          </a:schemeClr>
        </a:solidFill>
      </dgm:spPr>
      <dgm:t>
        <a:bodyPr/>
        <a:lstStyle/>
        <a:p>
          <a:r>
            <a:rPr lang="en-US" dirty="0"/>
            <a:t>Goal 3. Promote healthy lifestyles and promoting well-being for all at any age (WMO </a:t>
          </a:r>
          <a:r>
            <a:rPr lang="en-US" dirty="0" smtClean="0"/>
            <a:t>GFCS, </a:t>
          </a:r>
          <a:r>
            <a:rPr lang="en-US" dirty="0"/>
            <a:t>WHO)</a:t>
          </a:r>
          <a:endParaRPr lang="ru-RU" dirty="0"/>
        </a:p>
      </dgm:t>
    </dgm:pt>
    <dgm:pt modelId="{8B7A80A4-0E5A-4688-834C-EDD945F9AE49}" type="parTrans" cxnId="{6940E6EF-9B1D-4B60-BC3D-A65F1900B338}">
      <dgm:prSet/>
      <dgm:spPr/>
      <dgm:t>
        <a:bodyPr/>
        <a:lstStyle/>
        <a:p>
          <a:endParaRPr lang="ru-RU"/>
        </a:p>
      </dgm:t>
    </dgm:pt>
    <dgm:pt modelId="{B8E8E6B3-CF7B-416D-8BE5-C18A8023B0E6}" type="sibTrans" cxnId="{6940E6EF-9B1D-4B60-BC3D-A65F1900B338}">
      <dgm:prSet/>
      <dgm:spPr/>
      <dgm:t>
        <a:bodyPr/>
        <a:lstStyle/>
        <a:p>
          <a:endParaRPr lang="ru-RU"/>
        </a:p>
      </dgm:t>
    </dgm:pt>
    <dgm:pt modelId="{456A4ACC-08B2-4CF3-8DF6-8599A40EE763}">
      <dgm:prSet/>
      <dgm:spPr>
        <a:solidFill>
          <a:schemeClr val="accent3">
            <a:lumMod val="50000"/>
          </a:schemeClr>
        </a:solidFill>
      </dgm:spPr>
      <dgm:t>
        <a:bodyPr/>
        <a:lstStyle/>
        <a:p>
          <a:r>
            <a:rPr lang="en-US" dirty="0"/>
            <a:t>Goal 4. Ensuring inclusive and equitable quality education and promoting learning opportunities throughout life for all (WMO)</a:t>
          </a:r>
          <a:endParaRPr lang="ru-RU" dirty="0"/>
        </a:p>
      </dgm:t>
    </dgm:pt>
    <dgm:pt modelId="{DE843FCE-36E9-42CD-9338-DE5E5FD7AF3F}" type="parTrans" cxnId="{1FF4FA4D-DABE-4614-9DC9-1A44EE51C7E7}">
      <dgm:prSet/>
      <dgm:spPr/>
      <dgm:t>
        <a:bodyPr/>
        <a:lstStyle/>
        <a:p>
          <a:endParaRPr lang="ru-RU"/>
        </a:p>
      </dgm:t>
    </dgm:pt>
    <dgm:pt modelId="{A70B05B4-CFA3-4F36-A897-51767273622E}" type="sibTrans" cxnId="{1FF4FA4D-DABE-4614-9DC9-1A44EE51C7E7}">
      <dgm:prSet/>
      <dgm:spPr/>
      <dgm:t>
        <a:bodyPr/>
        <a:lstStyle/>
        <a:p>
          <a:endParaRPr lang="ru-RU"/>
        </a:p>
      </dgm:t>
    </dgm:pt>
    <dgm:pt modelId="{3E28AB6D-7084-49C2-B0CB-AA37C18E4EFF}">
      <dgm:prSet/>
      <dgm:spPr>
        <a:solidFill>
          <a:schemeClr val="accent3">
            <a:lumMod val="50000"/>
          </a:schemeClr>
        </a:solidFill>
      </dgm:spPr>
      <dgm:t>
        <a:bodyPr/>
        <a:lstStyle/>
        <a:p>
          <a:r>
            <a:rPr lang="en-US" dirty="0"/>
            <a:t>Goal 5: Promote gender equality and empowerment of women and girls (WMO)</a:t>
          </a:r>
          <a:endParaRPr lang="ru-RU" dirty="0"/>
        </a:p>
      </dgm:t>
    </dgm:pt>
    <dgm:pt modelId="{2239A761-9F2F-4A22-A0A1-EB08CA9A62F8}" type="parTrans" cxnId="{B144CA2C-BF19-4BB9-A021-CA6BAF7EAABF}">
      <dgm:prSet/>
      <dgm:spPr/>
      <dgm:t>
        <a:bodyPr/>
        <a:lstStyle/>
        <a:p>
          <a:endParaRPr lang="ru-RU"/>
        </a:p>
      </dgm:t>
    </dgm:pt>
    <dgm:pt modelId="{E1B35060-8188-4FEB-B087-5822CB858431}" type="sibTrans" cxnId="{B144CA2C-BF19-4BB9-A021-CA6BAF7EAABF}">
      <dgm:prSet/>
      <dgm:spPr/>
      <dgm:t>
        <a:bodyPr/>
        <a:lstStyle/>
        <a:p>
          <a:endParaRPr lang="ru-RU"/>
        </a:p>
      </dgm:t>
    </dgm:pt>
    <dgm:pt modelId="{6CF5EEE4-9BF0-4702-82BA-6046C5C83A10}">
      <dgm:prSet/>
      <dgm:spPr>
        <a:solidFill>
          <a:schemeClr val="accent3">
            <a:lumMod val="50000"/>
          </a:schemeClr>
        </a:solidFill>
      </dgm:spPr>
      <dgm:t>
        <a:bodyPr/>
        <a:lstStyle/>
        <a:p>
          <a:r>
            <a:rPr lang="en-US" dirty="0"/>
            <a:t>Goal 6: Ensuring the availability and efficient use of water and sanitation for all (WMO CHy, UN-Water, and others.)</a:t>
          </a:r>
          <a:endParaRPr lang="ru-RU" dirty="0"/>
        </a:p>
      </dgm:t>
    </dgm:pt>
    <dgm:pt modelId="{47615F29-1214-4B40-9F6D-3CBCE33C9BED}" type="parTrans" cxnId="{C9E47349-F675-45BB-82B3-45E3D0AF2B58}">
      <dgm:prSet/>
      <dgm:spPr/>
      <dgm:t>
        <a:bodyPr/>
        <a:lstStyle/>
        <a:p>
          <a:endParaRPr lang="ru-RU"/>
        </a:p>
      </dgm:t>
    </dgm:pt>
    <dgm:pt modelId="{0B931E26-4244-4157-B672-EEEA615244F2}" type="sibTrans" cxnId="{C9E47349-F675-45BB-82B3-45E3D0AF2B58}">
      <dgm:prSet/>
      <dgm:spPr/>
      <dgm:t>
        <a:bodyPr/>
        <a:lstStyle/>
        <a:p>
          <a:endParaRPr lang="ru-RU"/>
        </a:p>
      </dgm:t>
    </dgm:pt>
    <dgm:pt modelId="{BF5424D8-FF27-422B-9F80-C996F7DEE03E}">
      <dgm:prSet/>
      <dgm:spPr>
        <a:solidFill>
          <a:schemeClr val="accent3">
            <a:lumMod val="50000"/>
          </a:schemeClr>
        </a:solidFill>
      </dgm:spPr>
      <dgm:t>
        <a:bodyPr/>
        <a:lstStyle/>
        <a:p>
          <a:r>
            <a:rPr lang="en-US" dirty="0"/>
            <a:t>Goal 7. Ensuring access to affordable, reliable, sustainable and modern energy for all (WMO </a:t>
          </a:r>
          <a:r>
            <a:rPr lang="en-US" dirty="0" smtClean="0"/>
            <a:t>GFCS, </a:t>
          </a:r>
          <a:r>
            <a:rPr lang="en-US" dirty="0"/>
            <a:t>IEA)</a:t>
          </a:r>
          <a:endParaRPr lang="ru-RU" dirty="0"/>
        </a:p>
      </dgm:t>
    </dgm:pt>
    <dgm:pt modelId="{CA9F9AC8-BF49-4941-866E-1B353DEB8777}" type="parTrans" cxnId="{35694E28-A8A0-4941-A041-B4D87C460B49}">
      <dgm:prSet/>
      <dgm:spPr/>
      <dgm:t>
        <a:bodyPr/>
        <a:lstStyle/>
        <a:p>
          <a:endParaRPr lang="ru-RU"/>
        </a:p>
      </dgm:t>
    </dgm:pt>
    <dgm:pt modelId="{E5F073D6-96DD-4219-BDE6-F3FEECEF96DA}" type="sibTrans" cxnId="{35694E28-A8A0-4941-A041-B4D87C460B49}">
      <dgm:prSet/>
      <dgm:spPr/>
      <dgm:t>
        <a:bodyPr/>
        <a:lstStyle/>
        <a:p>
          <a:endParaRPr lang="ru-RU"/>
        </a:p>
      </dgm:t>
    </dgm:pt>
    <dgm:pt modelId="{05907226-0FF8-4045-A2BB-CDEFEB48C90B}" type="pres">
      <dgm:prSet presAssocID="{77CB05AF-5D35-4319-99CF-3521D448A79E}" presName="linear" presStyleCnt="0">
        <dgm:presLayoutVars>
          <dgm:animLvl val="lvl"/>
          <dgm:resizeHandles val="exact"/>
        </dgm:presLayoutVars>
      </dgm:prSet>
      <dgm:spPr/>
      <dgm:t>
        <a:bodyPr/>
        <a:lstStyle/>
        <a:p>
          <a:endParaRPr lang="ru-RU"/>
        </a:p>
      </dgm:t>
    </dgm:pt>
    <dgm:pt modelId="{6D97A68E-D7F6-4CEF-B240-273B6F098A5F}" type="pres">
      <dgm:prSet presAssocID="{419A0DB9-6644-4B12-952E-296B2372AD69}" presName="parentText" presStyleLbl="node1" presStyleIdx="0" presStyleCnt="7" custLinFactNeighborY="9835">
        <dgm:presLayoutVars>
          <dgm:chMax val="0"/>
          <dgm:bulletEnabled val="1"/>
        </dgm:presLayoutVars>
      </dgm:prSet>
      <dgm:spPr/>
      <dgm:t>
        <a:bodyPr/>
        <a:lstStyle/>
        <a:p>
          <a:endParaRPr lang="ru-RU"/>
        </a:p>
      </dgm:t>
    </dgm:pt>
    <dgm:pt modelId="{C4ACD90A-7B52-4C80-9185-FDB3C3C517A6}" type="pres">
      <dgm:prSet presAssocID="{7474CD27-51C0-40BE-84F1-35F76D93F150}" presName="spacer" presStyleCnt="0"/>
      <dgm:spPr/>
    </dgm:pt>
    <dgm:pt modelId="{F8EF608B-150F-4121-ADE3-585EC045F008}" type="pres">
      <dgm:prSet presAssocID="{5E45B14E-400F-477E-9C85-DBA2FDD5D86E}" presName="parentText" presStyleLbl="node1" presStyleIdx="1" presStyleCnt="7">
        <dgm:presLayoutVars>
          <dgm:chMax val="0"/>
          <dgm:bulletEnabled val="1"/>
        </dgm:presLayoutVars>
      </dgm:prSet>
      <dgm:spPr/>
      <dgm:t>
        <a:bodyPr/>
        <a:lstStyle/>
        <a:p>
          <a:endParaRPr lang="ru-RU"/>
        </a:p>
      </dgm:t>
    </dgm:pt>
    <dgm:pt modelId="{DF3CE814-7BA7-4937-A75A-4D9C0D13E81C}" type="pres">
      <dgm:prSet presAssocID="{047DF992-AA3C-4E5A-B669-C5001FCA8FA9}" presName="spacer" presStyleCnt="0"/>
      <dgm:spPr/>
    </dgm:pt>
    <dgm:pt modelId="{2973822D-ABEF-4D59-A2A1-F26E0D092507}" type="pres">
      <dgm:prSet presAssocID="{0966B029-B8BF-4093-B7D8-4619A734F1FA}" presName="parentText" presStyleLbl="node1" presStyleIdx="2" presStyleCnt="7">
        <dgm:presLayoutVars>
          <dgm:chMax val="0"/>
          <dgm:bulletEnabled val="1"/>
        </dgm:presLayoutVars>
      </dgm:prSet>
      <dgm:spPr/>
      <dgm:t>
        <a:bodyPr/>
        <a:lstStyle/>
        <a:p>
          <a:endParaRPr lang="ru-RU"/>
        </a:p>
      </dgm:t>
    </dgm:pt>
    <dgm:pt modelId="{B709B09E-202F-42B2-B85F-5D5F26A34DE9}" type="pres">
      <dgm:prSet presAssocID="{B8E8E6B3-CF7B-416D-8BE5-C18A8023B0E6}" presName="spacer" presStyleCnt="0"/>
      <dgm:spPr/>
    </dgm:pt>
    <dgm:pt modelId="{4C2AE5D3-16DD-4123-BC62-370410D0F466}" type="pres">
      <dgm:prSet presAssocID="{456A4ACC-08B2-4CF3-8DF6-8599A40EE763}" presName="parentText" presStyleLbl="node1" presStyleIdx="3" presStyleCnt="7">
        <dgm:presLayoutVars>
          <dgm:chMax val="0"/>
          <dgm:bulletEnabled val="1"/>
        </dgm:presLayoutVars>
      </dgm:prSet>
      <dgm:spPr/>
      <dgm:t>
        <a:bodyPr/>
        <a:lstStyle/>
        <a:p>
          <a:endParaRPr lang="ru-RU"/>
        </a:p>
      </dgm:t>
    </dgm:pt>
    <dgm:pt modelId="{137CA498-8F3B-40A6-970E-2F2D4D5EF1E2}" type="pres">
      <dgm:prSet presAssocID="{A70B05B4-CFA3-4F36-A897-51767273622E}" presName="spacer" presStyleCnt="0"/>
      <dgm:spPr/>
    </dgm:pt>
    <dgm:pt modelId="{CA2E4E10-70E1-47C6-88A5-9C7D5832E921}" type="pres">
      <dgm:prSet presAssocID="{3E28AB6D-7084-49C2-B0CB-AA37C18E4EFF}" presName="parentText" presStyleLbl="node1" presStyleIdx="4" presStyleCnt="7">
        <dgm:presLayoutVars>
          <dgm:chMax val="0"/>
          <dgm:bulletEnabled val="1"/>
        </dgm:presLayoutVars>
      </dgm:prSet>
      <dgm:spPr/>
      <dgm:t>
        <a:bodyPr/>
        <a:lstStyle/>
        <a:p>
          <a:endParaRPr lang="ru-RU"/>
        </a:p>
      </dgm:t>
    </dgm:pt>
    <dgm:pt modelId="{18A47745-F3D7-481C-A423-8390EBA48271}" type="pres">
      <dgm:prSet presAssocID="{E1B35060-8188-4FEB-B087-5822CB858431}" presName="spacer" presStyleCnt="0"/>
      <dgm:spPr/>
    </dgm:pt>
    <dgm:pt modelId="{0E9432BA-51B0-4F94-8FAB-BF9BFBA818CA}" type="pres">
      <dgm:prSet presAssocID="{6CF5EEE4-9BF0-4702-82BA-6046C5C83A10}" presName="parentText" presStyleLbl="node1" presStyleIdx="5" presStyleCnt="7">
        <dgm:presLayoutVars>
          <dgm:chMax val="0"/>
          <dgm:bulletEnabled val="1"/>
        </dgm:presLayoutVars>
      </dgm:prSet>
      <dgm:spPr/>
      <dgm:t>
        <a:bodyPr/>
        <a:lstStyle/>
        <a:p>
          <a:endParaRPr lang="ru-RU"/>
        </a:p>
      </dgm:t>
    </dgm:pt>
    <dgm:pt modelId="{61BD0FC7-C7DC-4B6F-8F35-53D988C236F2}" type="pres">
      <dgm:prSet presAssocID="{0B931E26-4244-4157-B672-EEEA615244F2}" presName="spacer" presStyleCnt="0"/>
      <dgm:spPr/>
    </dgm:pt>
    <dgm:pt modelId="{82F1CAE5-6FED-4528-ACF2-E2C3A285C2A7}" type="pres">
      <dgm:prSet presAssocID="{BF5424D8-FF27-422B-9F80-C996F7DEE03E}" presName="parentText" presStyleLbl="node1" presStyleIdx="6" presStyleCnt="7">
        <dgm:presLayoutVars>
          <dgm:chMax val="0"/>
          <dgm:bulletEnabled val="1"/>
        </dgm:presLayoutVars>
      </dgm:prSet>
      <dgm:spPr/>
      <dgm:t>
        <a:bodyPr/>
        <a:lstStyle/>
        <a:p>
          <a:endParaRPr lang="ru-RU"/>
        </a:p>
      </dgm:t>
    </dgm:pt>
  </dgm:ptLst>
  <dgm:cxnLst>
    <dgm:cxn modelId="{6940E6EF-9B1D-4B60-BC3D-A65F1900B338}" srcId="{77CB05AF-5D35-4319-99CF-3521D448A79E}" destId="{0966B029-B8BF-4093-B7D8-4619A734F1FA}" srcOrd="2" destOrd="0" parTransId="{8B7A80A4-0E5A-4688-834C-EDD945F9AE49}" sibTransId="{B8E8E6B3-CF7B-416D-8BE5-C18A8023B0E6}"/>
    <dgm:cxn modelId="{1FF4FA4D-DABE-4614-9DC9-1A44EE51C7E7}" srcId="{77CB05AF-5D35-4319-99CF-3521D448A79E}" destId="{456A4ACC-08B2-4CF3-8DF6-8599A40EE763}" srcOrd="3" destOrd="0" parTransId="{DE843FCE-36E9-42CD-9338-DE5E5FD7AF3F}" sibTransId="{A70B05B4-CFA3-4F36-A897-51767273622E}"/>
    <dgm:cxn modelId="{E55AA92D-DEDD-427C-83AE-9D765975D84E}" type="presOf" srcId="{BF5424D8-FF27-422B-9F80-C996F7DEE03E}" destId="{82F1CAE5-6FED-4528-ACF2-E2C3A285C2A7}" srcOrd="0" destOrd="0" presId="urn:microsoft.com/office/officeart/2005/8/layout/vList2"/>
    <dgm:cxn modelId="{A6975CEA-A2C6-4B8A-8E0F-5E40955AC251}" type="presOf" srcId="{5E45B14E-400F-477E-9C85-DBA2FDD5D86E}" destId="{F8EF608B-150F-4121-ADE3-585EC045F008}" srcOrd="0" destOrd="0" presId="urn:microsoft.com/office/officeart/2005/8/layout/vList2"/>
    <dgm:cxn modelId="{B144CA2C-BF19-4BB9-A021-CA6BAF7EAABF}" srcId="{77CB05AF-5D35-4319-99CF-3521D448A79E}" destId="{3E28AB6D-7084-49C2-B0CB-AA37C18E4EFF}" srcOrd="4" destOrd="0" parTransId="{2239A761-9F2F-4A22-A0A1-EB08CA9A62F8}" sibTransId="{E1B35060-8188-4FEB-B087-5822CB858431}"/>
    <dgm:cxn modelId="{87CE37ED-97CB-41B5-809A-C5BF7FCA2F3D}" type="presOf" srcId="{77CB05AF-5D35-4319-99CF-3521D448A79E}" destId="{05907226-0FF8-4045-A2BB-CDEFEB48C90B}" srcOrd="0" destOrd="0" presId="urn:microsoft.com/office/officeart/2005/8/layout/vList2"/>
    <dgm:cxn modelId="{B154754C-594F-49A3-854F-DA42647D76BB}" srcId="{77CB05AF-5D35-4319-99CF-3521D448A79E}" destId="{419A0DB9-6644-4B12-952E-296B2372AD69}" srcOrd="0" destOrd="0" parTransId="{28102C6C-056C-4D28-B4FB-51BB87F85906}" sibTransId="{7474CD27-51C0-40BE-84F1-35F76D93F150}"/>
    <dgm:cxn modelId="{C9E47349-F675-45BB-82B3-45E3D0AF2B58}" srcId="{77CB05AF-5D35-4319-99CF-3521D448A79E}" destId="{6CF5EEE4-9BF0-4702-82BA-6046C5C83A10}" srcOrd="5" destOrd="0" parTransId="{47615F29-1214-4B40-9F6D-3CBCE33C9BED}" sibTransId="{0B931E26-4244-4157-B672-EEEA615244F2}"/>
    <dgm:cxn modelId="{9E3B4365-BDAE-4698-ACCE-EE199D4B7AD2}" type="presOf" srcId="{3E28AB6D-7084-49C2-B0CB-AA37C18E4EFF}" destId="{CA2E4E10-70E1-47C6-88A5-9C7D5832E921}" srcOrd="0" destOrd="0" presId="urn:microsoft.com/office/officeart/2005/8/layout/vList2"/>
    <dgm:cxn modelId="{2092F00B-78CE-44AA-BDCF-613BA8A262DF}" type="presOf" srcId="{0966B029-B8BF-4093-B7D8-4619A734F1FA}" destId="{2973822D-ABEF-4D59-A2A1-F26E0D092507}" srcOrd="0" destOrd="0" presId="urn:microsoft.com/office/officeart/2005/8/layout/vList2"/>
    <dgm:cxn modelId="{4158081E-1D6B-45FA-8863-27778589650B}" type="presOf" srcId="{419A0DB9-6644-4B12-952E-296B2372AD69}" destId="{6D97A68E-D7F6-4CEF-B240-273B6F098A5F}" srcOrd="0" destOrd="0" presId="urn:microsoft.com/office/officeart/2005/8/layout/vList2"/>
    <dgm:cxn modelId="{4DA628F8-D24F-4936-83E2-D3BE4FFD5F0E}" srcId="{77CB05AF-5D35-4319-99CF-3521D448A79E}" destId="{5E45B14E-400F-477E-9C85-DBA2FDD5D86E}" srcOrd="1" destOrd="0" parTransId="{CD603C23-A2FE-463E-8A31-BB1B1AA8823C}" sibTransId="{047DF992-AA3C-4E5A-B669-C5001FCA8FA9}"/>
    <dgm:cxn modelId="{35694E28-A8A0-4941-A041-B4D87C460B49}" srcId="{77CB05AF-5D35-4319-99CF-3521D448A79E}" destId="{BF5424D8-FF27-422B-9F80-C996F7DEE03E}" srcOrd="6" destOrd="0" parTransId="{CA9F9AC8-BF49-4941-866E-1B353DEB8777}" sibTransId="{E5F073D6-96DD-4219-BDE6-F3FEECEF96DA}"/>
    <dgm:cxn modelId="{ADA58FA3-1192-4599-9D58-6D3E29673045}" type="presOf" srcId="{6CF5EEE4-9BF0-4702-82BA-6046C5C83A10}" destId="{0E9432BA-51B0-4F94-8FAB-BF9BFBA818CA}" srcOrd="0" destOrd="0" presId="urn:microsoft.com/office/officeart/2005/8/layout/vList2"/>
    <dgm:cxn modelId="{C8887074-8C0C-4FD2-8FEA-8C76328DCD25}" type="presOf" srcId="{456A4ACC-08B2-4CF3-8DF6-8599A40EE763}" destId="{4C2AE5D3-16DD-4123-BC62-370410D0F466}" srcOrd="0" destOrd="0" presId="urn:microsoft.com/office/officeart/2005/8/layout/vList2"/>
    <dgm:cxn modelId="{24DB039D-C9B6-468B-B817-E52F141CD135}" type="presParOf" srcId="{05907226-0FF8-4045-A2BB-CDEFEB48C90B}" destId="{6D97A68E-D7F6-4CEF-B240-273B6F098A5F}" srcOrd="0" destOrd="0" presId="urn:microsoft.com/office/officeart/2005/8/layout/vList2"/>
    <dgm:cxn modelId="{E092C74C-8351-4CCE-BEC8-FFF1F828340B}" type="presParOf" srcId="{05907226-0FF8-4045-A2BB-CDEFEB48C90B}" destId="{C4ACD90A-7B52-4C80-9185-FDB3C3C517A6}" srcOrd="1" destOrd="0" presId="urn:microsoft.com/office/officeart/2005/8/layout/vList2"/>
    <dgm:cxn modelId="{B6CB590B-F18F-4A3C-A43B-A6C72D69253E}" type="presParOf" srcId="{05907226-0FF8-4045-A2BB-CDEFEB48C90B}" destId="{F8EF608B-150F-4121-ADE3-585EC045F008}" srcOrd="2" destOrd="0" presId="urn:microsoft.com/office/officeart/2005/8/layout/vList2"/>
    <dgm:cxn modelId="{C4069E23-7242-4EB2-B13D-23F5477EEB7A}" type="presParOf" srcId="{05907226-0FF8-4045-A2BB-CDEFEB48C90B}" destId="{DF3CE814-7BA7-4937-A75A-4D9C0D13E81C}" srcOrd="3" destOrd="0" presId="urn:microsoft.com/office/officeart/2005/8/layout/vList2"/>
    <dgm:cxn modelId="{2EB1EB25-CF0A-4855-8F0F-DE1E10264FDF}" type="presParOf" srcId="{05907226-0FF8-4045-A2BB-CDEFEB48C90B}" destId="{2973822D-ABEF-4D59-A2A1-F26E0D092507}" srcOrd="4" destOrd="0" presId="urn:microsoft.com/office/officeart/2005/8/layout/vList2"/>
    <dgm:cxn modelId="{2DCCDBDE-60E2-4308-8956-2214DAB16E3D}" type="presParOf" srcId="{05907226-0FF8-4045-A2BB-CDEFEB48C90B}" destId="{B709B09E-202F-42B2-B85F-5D5F26A34DE9}" srcOrd="5" destOrd="0" presId="urn:microsoft.com/office/officeart/2005/8/layout/vList2"/>
    <dgm:cxn modelId="{76A5EFC6-0342-446C-8A90-83C2AE0DF669}" type="presParOf" srcId="{05907226-0FF8-4045-A2BB-CDEFEB48C90B}" destId="{4C2AE5D3-16DD-4123-BC62-370410D0F466}" srcOrd="6" destOrd="0" presId="urn:microsoft.com/office/officeart/2005/8/layout/vList2"/>
    <dgm:cxn modelId="{FDF57DCE-8415-4572-AE0B-9FFD7EDDD830}" type="presParOf" srcId="{05907226-0FF8-4045-A2BB-CDEFEB48C90B}" destId="{137CA498-8F3B-40A6-970E-2F2D4D5EF1E2}" srcOrd="7" destOrd="0" presId="urn:microsoft.com/office/officeart/2005/8/layout/vList2"/>
    <dgm:cxn modelId="{DAB159C2-A3D4-45EB-AEB1-FD0B08EF4893}" type="presParOf" srcId="{05907226-0FF8-4045-A2BB-CDEFEB48C90B}" destId="{CA2E4E10-70E1-47C6-88A5-9C7D5832E921}" srcOrd="8" destOrd="0" presId="urn:microsoft.com/office/officeart/2005/8/layout/vList2"/>
    <dgm:cxn modelId="{3E2C5909-8E81-4445-8618-1A7967839671}" type="presParOf" srcId="{05907226-0FF8-4045-A2BB-CDEFEB48C90B}" destId="{18A47745-F3D7-481C-A423-8390EBA48271}" srcOrd="9" destOrd="0" presId="urn:microsoft.com/office/officeart/2005/8/layout/vList2"/>
    <dgm:cxn modelId="{52D7A6CF-849B-4267-A34A-066A30A93A30}" type="presParOf" srcId="{05907226-0FF8-4045-A2BB-CDEFEB48C90B}" destId="{0E9432BA-51B0-4F94-8FAB-BF9BFBA818CA}" srcOrd="10" destOrd="0" presId="urn:microsoft.com/office/officeart/2005/8/layout/vList2"/>
    <dgm:cxn modelId="{17A955D2-1BF1-4C03-8566-A9E878FB7F0D}" type="presParOf" srcId="{05907226-0FF8-4045-A2BB-CDEFEB48C90B}" destId="{61BD0FC7-C7DC-4B6F-8F35-53D988C236F2}" srcOrd="11" destOrd="0" presId="urn:microsoft.com/office/officeart/2005/8/layout/vList2"/>
    <dgm:cxn modelId="{9700924D-D994-44BB-8953-528D24E1C8F1}" type="presParOf" srcId="{05907226-0FF8-4045-A2BB-CDEFEB48C90B}" destId="{82F1CAE5-6FED-4528-ACF2-E2C3A285C2A7}" srcOrd="1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555A5-49D4-465C-AB47-BC0255FF2D8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ru-RU"/>
        </a:p>
      </dgm:t>
    </dgm:pt>
    <dgm:pt modelId="{87E7064C-CBD9-4081-B7AF-D2B16A4AB8A6}">
      <dgm:prSet/>
      <dgm:spPr>
        <a:solidFill>
          <a:schemeClr val="accent3">
            <a:lumMod val="50000"/>
          </a:schemeClr>
        </a:solidFill>
      </dgm:spPr>
      <dgm:t>
        <a:bodyPr/>
        <a:lstStyle/>
        <a:p>
          <a:r>
            <a:rPr lang="en-US" dirty="0"/>
            <a:t>Goal 8. Promote steady, inclusive and sustainable economic growth, full and productive employment and decent work for all (WMO and others.)</a:t>
          </a:r>
          <a:endParaRPr lang="ru-RU" dirty="0"/>
        </a:p>
      </dgm:t>
    </dgm:pt>
    <dgm:pt modelId="{3457235A-E20E-4578-8B64-8A20C815C4C3}" type="parTrans" cxnId="{A2EED679-3562-4B8D-A041-12F8A8B025E7}">
      <dgm:prSet/>
      <dgm:spPr/>
      <dgm:t>
        <a:bodyPr/>
        <a:lstStyle/>
        <a:p>
          <a:endParaRPr lang="ru-RU"/>
        </a:p>
      </dgm:t>
    </dgm:pt>
    <dgm:pt modelId="{7E765622-E9D4-4C7E-969E-EA7B5C898DA9}" type="sibTrans" cxnId="{A2EED679-3562-4B8D-A041-12F8A8B025E7}">
      <dgm:prSet/>
      <dgm:spPr/>
      <dgm:t>
        <a:bodyPr/>
        <a:lstStyle/>
        <a:p>
          <a:endParaRPr lang="ru-RU"/>
        </a:p>
      </dgm:t>
    </dgm:pt>
    <dgm:pt modelId="{50F61272-1B26-4270-9A00-23A3575DEE92}">
      <dgm:prSet/>
      <dgm:spPr>
        <a:solidFill>
          <a:schemeClr val="accent3">
            <a:lumMod val="50000"/>
          </a:schemeClr>
        </a:solidFill>
      </dgm:spPr>
      <dgm:t>
        <a:bodyPr/>
        <a:lstStyle/>
        <a:p>
          <a:r>
            <a:rPr lang="en-US" dirty="0" smtClean="0"/>
            <a:t>Goal 9</a:t>
          </a:r>
          <a:r>
            <a:rPr lang="en-US" dirty="0"/>
            <a:t>. Building a solid infrastructure, promoting inclusive and sustainable industrialization and innovation (WMO Kam, ICAO, JCOMM, IMO)</a:t>
          </a:r>
          <a:endParaRPr lang="ru-RU" dirty="0"/>
        </a:p>
      </dgm:t>
    </dgm:pt>
    <dgm:pt modelId="{0667767C-FE97-4C15-8A5A-9BD161A682EE}" type="parTrans" cxnId="{689B429E-FE3F-4BD7-B2F7-9584DB8EF1D4}">
      <dgm:prSet/>
      <dgm:spPr/>
      <dgm:t>
        <a:bodyPr/>
        <a:lstStyle/>
        <a:p>
          <a:endParaRPr lang="ru-RU"/>
        </a:p>
      </dgm:t>
    </dgm:pt>
    <dgm:pt modelId="{4F804614-9DE3-43BF-B18C-AE3EF20EC519}" type="sibTrans" cxnId="{689B429E-FE3F-4BD7-B2F7-9584DB8EF1D4}">
      <dgm:prSet/>
      <dgm:spPr/>
      <dgm:t>
        <a:bodyPr/>
        <a:lstStyle/>
        <a:p>
          <a:endParaRPr lang="ru-RU"/>
        </a:p>
      </dgm:t>
    </dgm:pt>
    <dgm:pt modelId="{9F8E9488-32D3-48A2-8980-71DA03C8E038}">
      <dgm:prSet/>
      <dgm:spPr>
        <a:solidFill>
          <a:schemeClr val="accent3">
            <a:lumMod val="50000"/>
          </a:schemeClr>
        </a:solidFill>
      </dgm:spPr>
      <dgm:t>
        <a:bodyPr/>
        <a:lstStyle/>
        <a:p>
          <a:r>
            <a:rPr lang="en-US" dirty="0" smtClean="0"/>
            <a:t>Goal 10. Reducing inequalities within and between countries (WMO with partner organizations)</a:t>
          </a:r>
          <a:endParaRPr lang="ru-RU" dirty="0" smtClean="0"/>
        </a:p>
      </dgm:t>
    </dgm:pt>
    <dgm:pt modelId="{0405A46D-9D54-4984-9D92-55B4D368AE68}" type="parTrans" cxnId="{1DD977E0-3D2E-4E0E-9373-7DEE59A46DC9}">
      <dgm:prSet/>
      <dgm:spPr/>
      <dgm:t>
        <a:bodyPr/>
        <a:lstStyle/>
        <a:p>
          <a:endParaRPr lang="ru-RU"/>
        </a:p>
      </dgm:t>
    </dgm:pt>
    <dgm:pt modelId="{57F55DF2-E9BE-4865-A36A-C377184E3AF2}" type="sibTrans" cxnId="{1DD977E0-3D2E-4E0E-9373-7DEE59A46DC9}">
      <dgm:prSet/>
      <dgm:spPr/>
      <dgm:t>
        <a:bodyPr/>
        <a:lstStyle/>
        <a:p>
          <a:endParaRPr lang="ru-RU"/>
        </a:p>
      </dgm:t>
    </dgm:pt>
    <dgm:pt modelId="{533CB086-C442-47D4-8C8A-A720635D234E}">
      <dgm:prSet/>
      <dgm:spPr>
        <a:solidFill>
          <a:schemeClr val="accent3">
            <a:lumMod val="50000"/>
          </a:schemeClr>
        </a:solidFill>
      </dgm:spPr>
      <dgm:t>
        <a:bodyPr/>
        <a:lstStyle/>
        <a:p>
          <a:r>
            <a:rPr lang="en-US" dirty="0"/>
            <a:t>Goal 11. Ensure openness, security, viability and sustainability of cities and towns (WMO </a:t>
          </a:r>
          <a:r>
            <a:rPr lang="en-US" dirty="0" smtClean="0"/>
            <a:t>GFCS, etc.)</a:t>
          </a:r>
          <a:endParaRPr lang="ru-RU" dirty="0"/>
        </a:p>
      </dgm:t>
    </dgm:pt>
    <dgm:pt modelId="{04691FC6-6B2E-48B5-BA07-478175E75241}" type="parTrans" cxnId="{EB0606B9-5AD6-4F47-82F8-413A52386094}">
      <dgm:prSet/>
      <dgm:spPr/>
      <dgm:t>
        <a:bodyPr/>
        <a:lstStyle/>
        <a:p>
          <a:endParaRPr lang="ru-RU"/>
        </a:p>
      </dgm:t>
    </dgm:pt>
    <dgm:pt modelId="{E9503B6F-D144-4B27-94B7-2A91AC2A984D}" type="sibTrans" cxnId="{EB0606B9-5AD6-4F47-82F8-413A52386094}">
      <dgm:prSet/>
      <dgm:spPr/>
      <dgm:t>
        <a:bodyPr/>
        <a:lstStyle/>
        <a:p>
          <a:endParaRPr lang="ru-RU"/>
        </a:p>
      </dgm:t>
    </dgm:pt>
    <dgm:pt modelId="{4B54D206-EB45-4FE0-B450-DAF25A3F3F6D}">
      <dgm:prSet/>
      <dgm:spPr>
        <a:solidFill>
          <a:schemeClr val="accent3">
            <a:lumMod val="75000"/>
          </a:schemeClr>
        </a:solidFill>
      </dgm:spPr>
      <dgm:t>
        <a:bodyPr/>
        <a:lstStyle/>
        <a:p>
          <a:r>
            <a:rPr lang="en-US" dirty="0" smtClean="0"/>
            <a:t>Goal 12</a:t>
          </a:r>
          <a:r>
            <a:rPr lang="en-US" dirty="0"/>
            <a:t>. The purpose of ensuring the rational consumption and production patterns</a:t>
          </a:r>
          <a:endParaRPr lang="ru-RU" dirty="0"/>
        </a:p>
      </dgm:t>
    </dgm:pt>
    <dgm:pt modelId="{9118C79E-E0B7-4290-9FBC-781193599D7E}" type="parTrans" cxnId="{21E83595-E391-41C1-A4FB-0084CDCC6FBA}">
      <dgm:prSet/>
      <dgm:spPr/>
      <dgm:t>
        <a:bodyPr/>
        <a:lstStyle/>
        <a:p>
          <a:endParaRPr lang="ru-RU"/>
        </a:p>
      </dgm:t>
    </dgm:pt>
    <dgm:pt modelId="{6E2655A0-77F3-458E-AB68-01A27878CEBC}" type="sibTrans" cxnId="{21E83595-E391-41C1-A4FB-0084CDCC6FBA}">
      <dgm:prSet/>
      <dgm:spPr/>
      <dgm:t>
        <a:bodyPr/>
        <a:lstStyle/>
        <a:p>
          <a:endParaRPr lang="ru-RU"/>
        </a:p>
      </dgm:t>
    </dgm:pt>
    <dgm:pt modelId="{F2FCE83C-4A56-479E-A3AB-4A89EAE2DB3A}">
      <dgm:prSet/>
      <dgm:spPr>
        <a:solidFill>
          <a:schemeClr val="accent3">
            <a:lumMod val="50000"/>
          </a:schemeClr>
        </a:solidFill>
      </dgm:spPr>
      <dgm:t>
        <a:bodyPr/>
        <a:lstStyle/>
        <a:p>
          <a:r>
            <a:rPr lang="en-US" dirty="0" smtClean="0"/>
            <a:t>Goal 13</a:t>
          </a:r>
          <a:r>
            <a:rPr lang="en-US" dirty="0"/>
            <a:t>. The purpose of taking urgent measures to combat climate change and its consequences (WMO CCl, </a:t>
          </a:r>
          <a:r>
            <a:rPr lang="en-US" dirty="0" smtClean="0"/>
            <a:t>GFCS, </a:t>
          </a:r>
          <a:r>
            <a:rPr lang="en-US" dirty="0"/>
            <a:t>UNFCCC, etc.).</a:t>
          </a:r>
          <a:endParaRPr lang="ru-RU" dirty="0"/>
        </a:p>
      </dgm:t>
    </dgm:pt>
    <dgm:pt modelId="{CF10FBDE-5B31-41CA-B045-161029106155}" type="parTrans" cxnId="{42ADDC00-60BF-405B-BF1B-241717C23B31}">
      <dgm:prSet/>
      <dgm:spPr/>
      <dgm:t>
        <a:bodyPr/>
        <a:lstStyle/>
        <a:p>
          <a:endParaRPr lang="ru-RU"/>
        </a:p>
      </dgm:t>
    </dgm:pt>
    <dgm:pt modelId="{826B94E5-E687-4601-882F-8F94DE1B9410}" type="sibTrans" cxnId="{42ADDC00-60BF-405B-BF1B-241717C23B31}">
      <dgm:prSet/>
      <dgm:spPr/>
      <dgm:t>
        <a:bodyPr/>
        <a:lstStyle/>
        <a:p>
          <a:endParaRPr lang="ru-RU"/>
        </a:p>
      </dgm:t>
    </dgm:pt>
    <dgm:pt modelId="{F670F488-BEE9-40DF-A74B-047AC0C7F1F4}">
      <dgm:prSet/>
      <dgm:spPr>
        <a:solidFill>
          <a:schemeClr val="accent3">
            <a:lumMod val="50000"/>
          </a:schemeClr>
        </a:solidFill>
      </dgm:spPr>
      <dgm:t>
        <a:bodyPr/>
        <a:lstStyle/>
        <a:p>
          <a:r>
            <a:rPr lang="en-US" dirty="0" smtClean="0"/>
            <a:t>Goal 14</a:t>
          </a:r>
          <a:r>
            <a:rPr lang="en-US" dirty="0"/>
            <a:t>. The purpose of conservation and sustainable use of the oceans, seas and marine resources for sustainable development (WMO JCOMM, IOC of UNESCO and others.)</a:t>
          </a:r>
          <a:endParaRPr lang="ru-RU" dirty="0"/>
        </a:p>
      </dgm:t>
    </dgm:pt>
    <dgm:pt modelId="{7F8ADF10-D871-43CF-A5B6-7FD3CC72CDEB}" type="parTrans" cxnId="{2B2AADCA-7066-4100-8D93-A26E6EA83D3D}">
      <dgm:prSet/>
      <dgm:spPr/>
      <dgm:t>
        <a:bodyPr/>
        <a:lstStyle/>
        <a:p>
          <a:endParaRPr lang="ru-RU"/>
        </a:p>
      </dgm:t>
    </dgm:pt>
    <dgm:pt modelId="{BBD6E36F-F882-49A1-AB96-A4D7B3DAB413}" type="sibTrans" cxnId="{2B2AADCA-7066-4100-8D93-A26E6EA83D3D}">
      <dgm:prSet/>
      <dgm:spPr/>
      <dgm:t>
        <a:bodyPr/>
        <a:lstStyle/>
        <a:p>
          <a:endParaRPr lang="ru-RU"/>
        </a:p>
      </dgm:t>
    </dgm:pt>
    <dgm:pt modelId="{705A15C9-1AF1-498C-A856-BB816A170F50}">
      <dgm:prSet/>
      <dgm:spPr>
        <a:solidFill>
          <a:schemeClr val="accent3">
            <a:lumMod val="50000"/>
          </a:schemeClr>
        </a:solidFill>
      </dgm:spPr>
      <dgm:t>
        <a:bodyPr/>
        <a:lstStyle/>
        <a:p>
          <a:r>
            <a:rPr lang="en-US" dirty="0" smtClean="0"/>
            <a:t>Goal 15</a:t>
          </a:r>
          <a:r>
            <a:rPr lang="en-US" dirty="0"/>
            <a:t>. The purpose of the protection, restoration of terrestrial ecosystems and the promotion of sustainable use, sustainable forest management, combating desertification, arrest and reverse land degradation and halt the loss of biodiversity (WMO, UNEP, FAO and others.)</a:t>
          </a:r>
          <a:endParaRPr lang="ru-RU" dirty="0"/>
        </a:p>
      </dgm:t>
    </dgm:pt>
    <dgm:pt modelId="{0D36312E-67CC-45F0-95E5-3B0BFF8DD9E9}" type="parTrans" cxnId="{C10F46E1-B577-49A6-B964-F91B9D1572CA}">
      <dgm:prSet/>
      <dgm:spPr/>
      <dgm:t>
        <a:bodyPr/>
        <a:lstStyle/>
        <a:p>
          <a:endParaRPr lang="ru-RU"/>
        </a:p>
      </dgm:t>
    </dgm:pt>
    <dgm:pt modelId="{F82A43E5-7039-4F4A-BB89-5AFD54856A80}" type="sibTrans" cxnId="{C10F46E1-B577-49A6-B964-F91B9D1572CA}">
      <dgm:prSet/>
      <dgm:spPr/>
      <dgm:t>
        <a:bodyPr/>
        <a:lstStyle/>
        <a:p>
          <a:endParaRPr lang="ru-RU"/>
        </a:p>
      </dgm:t>
    </dgm:pt>
    <dgm:pt modelId="{D875F2DA-FAA7-444A-8EEF-5DDED4EF2B00}">
      <dgm:prSet/>
      <dgm:spPr>
        <a:solidFill>
          <a:schemeClr val="accent3">
            <a:lumMod val="75000"/>
          </a:schemeClr>
        </a:solidFill>
      </dgm:spPr>
      <dgm:t>
        <a:bodyPr/>
        <a:lstStyle/>
        <a:p>
          <a:r>
            <a:rPr lang="en-US" dirty="0" smtClean="0"/>
            <a:t>Goal 16</a:t>
          </a:r>
          <a:r>
            <a:rPr lang="en-US" dirty="0"/>
            <a:t>. The aim to promote a peaceful and open societies in the interest of sustainable development, access to justice for all and the creation of effective, accountable and participatory institutions at all levels</a:t>
          </a:r>
          <a:endParaRPr lang="ru-RU" dirty="0"/>
        </a:p>
      </dgm:t>
    </dgm:pt>
    <dgm:pt modelId="{4DA14405-DC5C-48E3-A1FF-4E17D4C01343}" type="parTrans" cxnId="{275FEFF4-712B-4699-B7A4-805C8E0946F6}">
      <dgm:prSet/>
      <dgm:spPr/>
      <dgm:t>
        <a:bodyPr/>
        <a:lstStyle/>
        <a:p>
          <a:endParaRPr lang="ru-RU"/>
        </a:p>
      </dgm:t>
    </dgm:pt>
    <dgm:pt modelId="{0CE9ED11-FAFC-4A50-9B42-7D3E9C567ADD}" type="sibTrans" cxnId="{275FEFF4-712B-4699-B7A4-805C8E0946F6}">
      <dgm:prSet/>
      <dgm:spPr/>
      <dgm:t>
        <a:bodyPr/>
        <a:lstStyle/>
        <a:p>
          <a:endParaRPr lang="ru-RU"/>
        </a:p>
      </dgm:t>
    </dgm:pt>
    <dgm:pt modelId="{DF9C23FD-172D-44D2-B242-BD1A6A7A16FD}">
      <dgm:prSet/>
      <dgm:spPr>
        <a:solidFill>
          <a:schemeClr val="accent3">
            <a:lumMod val="50000"/>
          </a:schemeClr>
        </a:solidFill>
      </dgm:spPr>
      <dgm:t>
        <a:bodyPr/>
        <a:lstStyle/>
        <a:p>
          <a:r>
            <a:rPr lang="en-US" dirty="0" smtClean="0"/>
            <a:t>Goal </a:t>
          </a:r>
          <a:r>
            <a:rPr lang="en-US" dirty="0"/>
            <a:t>17. Strengthening of the means to achieve sustainable development and the revitalization of the global partnership for sustainable development (WMO with partner organizations)</a:t>
          </a:r>
          <a:endParaRPr lang="ru-RU" dirty="0"/>
        </a:p>
      </dgm:t>
    </dgm:pt>
    <dgm:pt modelId="{AC0E7C78-3554-4857-A2D9-06EB25A43378}" type="parTrans" cxnId="{77138B4F-49EA-4D91-8A93-4D29E4C0F446}">
      <dgm:prSet/>
      <dgm:spPr/>
      <dgm:t>
        <a:bodyPr/>
        <a:lstStyle/>
        <a:p>
          <a:endParaRPr lang="ru-RU"/>
        </a:p>
      </dgm:t>
    </dgm:pt>
    <dgm:pt modelId="{8BBA4B1D-19D1-4E45-8647-BB1476903FFF}" type="sibTrans" cxnId="{77138B4F-49EA-4D91-8A93-4D29E4C0F446}">
      <dgm:prSet/>
      <dgm:spPr/>
      <dgm:t>
        <a:bodyPr/>
        <a:lstStyle/>
        <a:p>
          <a:endParaRPr lang="ru-RU"/>
        </a:p>
      </dgm:t>
    </dgm:pt>
    <dgm:pt modelId="{02A2B8B0-ABF0-4C8C-9C1C-D253577D42D0}" type="pres">
      <dgm:prSet presAssocID="{6C4555A5-49D4-465C-AB47-BC0255FF2D84}" presName="linear" presStyleCnt="0">
        <dgm:presLayoutVars>
          <dgm:animLvl val="lvl"/>
          <dgm:resizeHandles val="exact"/>
        </dgm:presLayoutVars>
      </dgm:prSet>
      <dgm:spPr/>
      <dgm:t>
        <a:bodyPr/>
        <a:lstStyle/>
        <a:p>
          <a:endParaRPr lang="ru-RU"/>
        </a:p>
      </dgm:t>
    </dgm:pt>
    <dgm:pt modelId="{6A53CCD9-483B-4A2C-BC66-0AB31F26365C}" type="pres">
      <dgm:prSet presAssocID="{87E7064C-CBD9-4081-B7AF-D2B16A4AB8A6}" presName="parentText" presStyleLbl="node1" presStyleIdx="0" presStyleCnt="10">
        <dgm:presLayoutVars>
          <dgm:chMax val="0"/>
          <dgm:bulletEnabled val="1"/>
        </dgm:presLayoutVars>
      </dgm:prSet>
      <dgm:spPr/>
      <dgm:t>
        <a:bodyPr/>
        <a:lstStyle/>
        <a:p>
          <a:endParaRPr lang="ru-RU"/>
        </a:p>
      </dgm:t>
    </dgm:pt>
    <dgm:pt modelId="{29584743-668C-4272-8DC9-78B3378970FE}" type="pres">
      <dgm:prSet presAssocID="{7E765622-E9D4-4C7E-969E-EA7B5C898DA9}" presName="spacer" presStyleCnt="0"/>
      <dgm:spPr/>
    </dgm:pt>
    <dgm:pt modelId="{A312AB50-E2F6-4064-8216-F3A5199B0DF8}" type="pres">
      <dgm:prSet presAssocID="{50F61272-1B26-4270-9A00-23A3575DEE92}" presName="parentText" presStyleLbl="node1" presStyleIdx="1" presStyleCnt="10">
        <dgm:presLayoutVars>
          <dgm:chMax val="0"/>
          <dgm:bulletEnabled val="1"/>
        </dgm:presLayoutVars>
      </dgm:prSet>
      <dgm:spPr/>
      <dgm:t>
        <a:bodyPr/>
        <a:lstStyle/>
        <a:p>
          <a:endParaRPr lang="ru-RU"/>
        </a:p>
      </dgm:t>
    </dgm:pt>
    <dgm:pt modelId="{66CD8DF2-4EF7-4CB0-8BD6-AC10547720E8}" type="pres">
      <dgm:prSet presAssocID="{4F804614-9DE3-43BF-B18C-AE3EF20EC519}" presName="spacer" presStyleCnt="0"/>
      <dgm:spPr/>
    </dgm:pt>
    <dgm:pt modelId="{C195200B-8759-4FDA-919E-04945EC3D8AE}" type="pres">
      <dgm:prSet presAssocID="{9F8E9488-32D3-48A2-8980-71DA03C8E038}" presName="parentText" presStyleLbl="node1" presStyleIdx="2" presStyleCnt="10">
        <dgm:presLayoutVars>
          <dgm:chMax val="0"/>
          <dgm:bulletEnabled val="1"/>
        </dgm:presLayoutVars>
      </dgm:prSet>
      <dgm:spPr/>
      <dgm:t>
        <a:bodyPr/>
        <a:lstStyle/>
        <a:p>
          <a:endParaRPr lang="ru-RU"/>
        </a:p>
      </dgm:t>
    </dgm:pt>
    <dgm:pt modelId="{D0DF695A-CBEE-43A4-B3DF-34199E1EAD1E}" type="pres">
      <dgm:prSet presAssocID="{57F55DF2-E9BE-4865-A36A-C377184E3AF2}" presName="spacer" presStyleCnt="0"/>
      <dgm:spPr/>
    </dgm:pt>
    <dgm:pt modelId="{4DC26975-AA1D-4005-98E1-6321525067B8}" type="pres">
      <dgm:prSet presAssocID="{533CB086-C442-47D4-8C8A-A720635D234E}" presName="parentText" presStyleLbl="node1" presStyleIdx="3" presStyleCnt="10">
        <dgm:presLayoutVars>
          <dgm:chMax val="0"/>
          <dgm:bulletEnabled val="1"/>
        </dgm:presLayoutVars>
      </dgm:prSet>
      <dgm:spPr/>
      <dgm:t>
        <a:bodyPr/>
        <a:lstStyle/>
        <a:p>
          <a:endParaRPr lang="ru-RU"/>
        </a:p>
      </dgm:t>
    </dgm:pt>
    <dgm:pt modelId="{EEE9E03B-EDEE-4157-8852-9074E2694FD7}" type="pres">
      <dgm:prSet presAssocID="{E9503B6F-D144-4B27-94B7-2A91AC2A984D}" presName="spacer" presStyleCnt="0"/>
      <dgm:spPr/>
    </dgm:pt>
    <dgm:pt modelId="{CC613CD5-6391-4D09-8761-2CD9B8A3D399}" type="pres">
      <dgm:prSet presAssocID="{4B54D206-EB45-4FE0-B450-DAF25A3F3F6D}" presName="parentText" presStyleLbl="node1" presStyleIdx="4" presStyleCnt="10">
        <dgm:presLayoutVars>
          <dgm:chMax val="0"/>
          <dgm:bulletEnabled val="1"/>
        </dgm:presLayoutVars>
      </dgm:prSet>
      <dgm:spPr/>
      <dgm:t>
        <a:bodyPr/>
        <a:lstStyle/>
        <a:p>
          <a:endParaRPr lang="ru-RU"/>
        </a:p>
      </dgm:t>
    </dgm:pt>
    <dgm:pt modelId="{08D8E2A9-A538-42B9-9307-D2AF44F456DA}" type="pres">
      <dgm:prSet presAssocID="{6E2655A0-77F3-458E-AB68-01A27878CEBC}" presName="spacer" presStyleCnt="0"/>
      <dgm:spPr/>
    </dgm:pt>
    <dgm:pt modelId="{1133B9BD-BB73-4EB1-BAF8-CD3A4BF870CF}" type="pres">
      <dgm:prSet presAssocID="{F2FCE83C-4A56-479E-A3AB-4A89EAE2DB3A}" presName="parentText" presStyleLbl="node1" presStyleIdx="5" presStyleCnt="10">
        <dgm:presLayoutVars>
          <dgm:chMax val="0"/>
          <dgm:bulletEnabled val="1"/>
        </dgm:presLayoutVars>
      </dgm:prSet>
      <dgm:spPr/>
      <dgm:t>
        <a:bodyPr/>
        <a:lstStyle/>
        <a:p>
          <a:endParaRPr lang="ru-RU"/>
        </a:p>
      </dgm:t>
    </dgm:pt>
    <dgm:pt modelId="{F7C7BF92-E294-496F-8F3E-8B5C983274C5}" type="pres">
      <dgm:prSet presAssocID="{826B94E5-E687-4601-882F-8F94DE1B9410}" presName="spacer" presStyleCnt="0"/>
      <dgm:spPr/>
    </dgm:pt>
    <dgm:pt modelId="{EFE50571-5224-4167-9468-AD9E8C11534A}" type="pres">
      <dgm:prSet presAssocID="{F670F488-BEE9-40DF-A74B-047AC0C7F1F4}" presName="parentText" presStyleLbl="node1" presStyleIdx="6" presStyleCnt="10">
        <dgm:presLayoutVars>
          <dgm:chMax val="0"/>
          <dgm:bulletEnabled val="1"/>
        </dgm:presLayoutVars>
      </dgm:prSet>
      <dgm:spPr/>
      <dgm:t>
        <a:bodyPr/>
        <a:lstStyle/>
        <a:p>
          <a:endParaRPr lang="ru-RU"/>
        </a:p>
      </dgm:t>
    </dgm:pt>
    <dgm:pt modelId="{F6CE74EA-66F6-4A1D-B1D9-9934FBE0F4E5}" type="pres">
      <dgm:prSet presAssocID="{BBD6E36F-F882-49A1-AB96-A4D7B3DAB413}" presName="spacer" presStyleCnt="0"/>
      <dgm:spPr/>
    </dgm:pt>
    <dgm:pt modelId="{2B0AA91C-4590-42DC-AA92-F47F58FF1CD8}" type="pres">
      <dgm:prSet presAssocID="{705A15C9-1AF1-498C-A856-BB816A170F50}" presName="parentText" presStyleLbl="node1" presStyleIdx="7" presStyleCnt="10">
        <dgm:presLayoutVars>
          <dgm:chMax val="0"/>
          <dgm:bulletEnabled val="1"/>
        </dgm:presLayoutVars>
      </dgm:prSet>
      <dgm:spPr/>
      <dgm:t>
        <a:bodyPr/>
        <a:lstStyle/>
        <a:p>
          <a:endParaRPr lang="ru-RU"/>
        </a:p>
      </dgm:t>
    </dgm:pt>
    <dgm:pt modelId="{9889722E-A113-4660-AADF-A5A99A6CB349}" type="pres">
      <dgm:prSet presAssocID="{F82A43E5-7039-4F4A-BB89-5AFD54856A80}" presName="spacer" presStyleCnt="0"/>
      <dgm:spPr/>
    </dgm:pt>
    <dgm:pt modelId="{6B5DB2F8-7B7E-433D-9B0C-A2D65F591C57}" type="pres">
      <dgm:prSet presAssocID="{D875F2DA-FAA7-444A-8EEF-5DDED4EF2B00}" presName="parentText" presStyleLbl="node1" presStyleIdx="8" presStyleCnt="10">
        <dgm:presLayoutVars>
          <dgm:chMax val="0"/>
          <dgm:bulletEnabled val="1"/>
        </dgm:presLayoutVars>
      </dgm:prSet>
      <dgm:spPr/>
      <dgm:t>
        <a:bodyPr/>
        <a:lstStyle/>
        <a:p>
          <a:endParaRPr lang="ru-RU"/>
        </a:p>
      </dgm:t>
    </dgm:pt>
    <dgm:pt modelId="{0EC62B6A-3C72-4625-8554-63F410C37EF8}" type="pres">
      <dgm:prSet presAssocID="{0CE9ED11-FAFC-4A50-9B42-7D3E9C567ADD}" presName="spacer" presStyleCnt="0"/>
      <dgm:spPr/>
    </dgm:pt>
    <dgm:pt modelId="{F579F08F-79D2-4005-BCD0-C5D2FFB2AB21}" type="pres">
      <dgm:prSet presAssocID="{DF9C23FD-172D-44D2-B242-BD1A6A7A16FD}" presName="parentText" presStyleLbl="node1" presStyleIdx="9" presStyleCnt="10">
        <dgm:presLayoutVars>
          <dgm:chMax val="0"/>
          <dgm:bulletEnabled val="1"/>
        </dgm:presLayoutVars>
      </dgm:prSet>
      <dgm:spPr/>
      <dgm:t>
        <a:bodyPr/>
        <a:lstStyle/>
        <a:p>
          <a:endParaRPr lang="ru-RU"/>
        </a:p>
      </dgm:t>
    </dgm:pt>
  </dgm:ptLst>
  <dgm:cxnLst>
    <dgm:cxn modelId="{C85E160D-8BC3-4ECC-A838-5E026B904CB5}" type="presOf" srcId="{50F61272-1B26-4270-9A00-23A3575DEE92}" destId="{A312AB50-E2F6-4064-8216-F3A5199B0DF8}" srcOrd="0" destOrd="0" presId="urn:microsoft.com/office/officeart/2005/8/layout/vList2"/>
    <dgm:cxn modelId="{484F0D55-3FF1-4D6D-8EC7-646AA3B459FA}" type="presOf" srcId="{9F8E9488-32D3-48A2-8980-71DA03C8E038}" destId="{C195200B-8759-4FDA-919E-04945EC3D8AE}" srcOrd="0" destOrd="0" presId="urn:microsoft.com/office/officeart/2005/8/layout/vList2"/>
    <dgm:cxn modelId="{1DD977E0-3D2E-4E0E-9373-7DEE59A46DC9}" srcId="{6C4555A5-49D4-465C-AB47-BC0255FF2D84}" destId="{9F8E9488-32D3-48A2-8980-71DA03C8E038}" srcOrd="2" destOrd="0" parTransId="{0405A46D-9D54-4984-9D92-55B4D368AE68}" sibTransId="{57F55DF2-E9BE-4865-A36A-C377184E3AF2}"/>
    <dgm:cxn modelId="{275FEFF4-712B-4699-B7A4-805C8E0946F6}" srcId="{6C4555A5-49D4-465C-AB47-BC0255FF2D84}" destId="{D875F2DA-FAA7-444A-8EEF-5DDED4EF2B00}" srcOrd="8" destOrd="0" parTransId="{4DA14405-DC5C-48E3-A1FF-4E17D4C01343}" sibTransId="{0CE9ED11-FAFC-4A50-9B42-7D3E9C567ADD}"/>
    <dgm:cxn modelId="{34CD9689-E72B-4545-9672-D8006A29A152}" type="presOf" srcId="{533CB086-C442-47D4-8C8A-A720635D234E}" destId="{4DC26975-AA1D-4005-98E1-6321525067B8}" srcOrd="0" destOrd="0" presId="urn:microsoft.com/office/officeart/2005/8/layout/vList2"/>
    <dgm:cxn modelId="{8AA40626-035C-4BAB-A806-77092365DD06}" type="presOf" srcId="{F670F488-BEE9-40DF-A74B-047AC0C7F1F4}" destId="{EFE50571-5224-4167-9468-AD9E8C11534A}" srcOrd="0" destOrd="0" presId="urn:microsoft.com/office/officeart/2005/8/layout/vList2"/>
    <dgm:cxn modelId="{2EE2EE03-E88A-4088-BC39-AE956BF9EA50}" type="presOf" srcId="{DF9C23FD-172D-44D2-B242-BD1A6A7A16FD}" destId="{F579F08F-79D2-4005-BCD0-C5D2FFB2AB21}" srcOrd="0" destOrd="0" presId="urn:microsoft.com/office/officeart/2005/8/layout/vList2"/>
    <dgm:cxn modelId="{21E83595-E391-41C1-A4FB-0084CDCC6FBA}" srcId="{6C4555A5-49D4-465C-AB47-BC0255FF2D84}" destId="{4B54D206-EB45-4FE0-B450-DAF25A3F3F6D}" srcOrd="4" destOrd="0" parTransId="{9118C79E-E0B7-4290-9FBC-781193599D7E}" sibTransId="{6E2655A0-77F3-458E-AB68-01A27878CEBC}"/>
    <dgm:cxn modelId="{EB0606B9-5AD6-4F47-82F8-413A52386094}" srcId="{6C4555A5-49D4-465C-AB47-BC0255FF2D84}" destId="{533CB086-C442-47D4-8C8A-A720635D234E}" srcOrd="3" destOrd="0" parTransId="{04691FC6-6B2E-48B5-BA07-478175E75241}" sibTransId="{E9503B6F-D144-4B27-94B7-2A91AC2A984D}"/>
    <dgm:cxn modelId="{2B2AADCA-7066-4100-8D93-A26E6EA83D3D}" srcId="{6C4555A5-49D4-465C-AB47-BC0255FF2D84}" destId="{F670F488-BEE9-40DF-A74B-047AC0C7F1F4}" srcOrd="6" destOrd="0" parTransId="{7F8ADF10-D871-43CF-A5B6-7FD3CC72CDEB}" sibTransId="{BBD6E36F-F882-49A1-AB96-A4D7B3DAB413}"/>
    <dgm:cxn modelId="{42ADDC00-60BF-405B-BF1B-241717C23B31}" srcId="{6C4555A5-49D4-465C-AB47-BC0255FF2D84}" destId="{F2FCE83C-4A56-479E-A3AB-4A89EAE2DB3A}" srcOrd="5" destOrd="0" parTransId="{CF10FBDE-5B31-41CA-B045-161029106155}" sibTransId="{826B94E5-E687-4601-882F-8F94DE1B9410}"/>
    <dgm:cxn modelId="{53FEB9B3-8233-4176-B6B9-1F064CFBE169}" type="presOf" srcId="{D875F2DA-FAA7-444A-8EEF-5DDED4EF2B00}" destId="{6B5DB2F8-7B7E-433D-9B0C-A2D65F591C57}" srcOrd="0" destOrd="0" presId="urn:microsoft.com/office/officeart/2005/8/layout/vList2"/>
    <dgm:cxn modelId="{C10F46E1-B577-49A6-B964-F91B9D1572CA}" srcId="{6C4555A5-49D4-465C-AB47-BC0255FF2D84}" destId="{705A15C9-1AF1-498C-A856-BB816A170F50}" srcOrd="7" destOrd="0" parTransId="{0D36312E-67CC-45F0-95E5-3B0BFF8DD9E9}" sibTransId="{F82A43E5-7039-4F4A-BB89-5AFD54856A80}"/>
    <dgm:cxn modelId="{689B429E-FE3F-4BD7-B2F7-9584DB8EF1D4}" srcId="{6C4555A5-49D4-465C-AB47-BC0255FF2D84}" destId="{50F61272-1B26-4270-9A00-23A3575DEE92}" srcOrd="1" destOrd="0" parTransId="{0667767C-FE97-4C15-8A5A-9BD161A682EE}" sibTransId="{4F804614-9DE3-43BF-B18C-AE3EF20EC519}"/>
    <dgm:cxn modelId="{36DC373E-F57C-4A22-A5AA-F576D154139B}" type="presOf" srcId="{4B54D206-EB45-4FE0-B450-DAF25A3F3F6D}" destId="{CC613CD5-6391-4D09-8761-2CD9B8A3D399}" srcOrd="0" destOrd="0" presId="urn:microsoft.com/office/officeart/2005/8/layout/vList2"/>
    <dgm:cxn modelId="{77138B4F-49EA-4D91-8A93-4D29E4C0F446}" srcId="{6C4555A5-49D4-465C-AB47-BC0255FF2D84}" destId="{DF9C23FD-172D-44D2-B242-BD1A6A7A16FD}" srcOrd="9" destOrd="0" parTransId="{AC0E7C78-3554-4857-A2D9-06EB25A43378}" sibTransId="{8BBA4B1D-19D1-4E45-8647-BB1476903FFF}"/>
    <dgm:cxn modelId="{63077D69-7055-4CC7-B65B-ACDCEBB64484}" type="presOf" srcId="{705A15C9-1AF1-498C-A856-BB816A170F50}" destId="{2B0AA91C-4590-42DC-AA92-F47F58FF1CD8}" srcOrd="0" destOrd="0" presId="urn:microsoft.com/office/officeart/2005/8/layout/vList2"/>
    <dgm:cxn modelId="{F0270E18-780D-410A-A463-2698F22CCC2E}" type="presOf" srcId="{87E7064C-CBD9-4081-B7AF-D2B16A4AB8A6}" destId="{6A53CCD9-483B-4A2C-BC66-0AB31F26365C}" srcOrd="0" destOrd="0" presId="urn:microsoft.com/office/officeart/2005/8/layout/vList2"/>
    <dgm:cxn modelId="{107F6F70-CB94-45CF-AA5B-B9568B64A1FC}" type="presOf" srcId="{F2FCE83C-4A56-479E-A3AB-4A89EAE2DB3A}" destId="{1133B9BD-BB73-4EB1-BAF8-CD3A4BF870CF}" srcOrd="0" destOrd="0" presId="urn:microsoft.com/office/officeart/2005/8/layout/vList2"/>
    <dgm:cxn modelId="{585F4AC2-CDDF-44B8-9D4B-9E3A4CD78A60}" type="presOf" srcId="{6C4555A5-49D4-465C-AB47-BC0255FF2D84}" destId="{02A2B8B0-ABF0-4C8C-9C1C-D253577D42D0}" srcOrd="0" destOrd="0" presId="urn:microsoft.com/office/officeart/2005/8/layout/vList2"/>
    <dgm:cxn modelId="{A2EED679-3562-4B8D-A041-12F8A8B025E7}" srcId="{6C4555A5-49D4-465C-AB47-BC0255FF2D84}" destId="{87E7064C-CBD9-4081-B7AF-D2B16A4AB8A6}" srcOrd="0" destOrd="0" parTransId="{3457235A-E20E-4578-8B64-8A20C815C4C3}" sibTransId="{7E765622-E9D4-4C7E-969E-EA7B5C898DA9}"/>
    <dgm:cxn modelId="{6100ADFA-9990-454E-9809-1BB64AC9D333}" type="presParOf" srcId="{02A2B8B0-ABF0-4C8C-9C1C-D253577D42D0}" destId="{6A53CCD9-483B-4A2C-BC66-0AB31F26365C}" srcOrd="0" destOrd="0" presId="urn:microsoft.com/office/officeart/2005/8/layout/vList2"/>
    <dgm:cxn modelId="{2529A88A-E295-4B99-A764-DF356AAF7125}" type="presParOf" srcId="{02A2B8B0-ABF0-4C8C-9C1C-D253577D42D0}" destId="{29584743-668C-4272-8DC9-78B3378970FE}" srcOrd="1" destOrd="0" presId="urn:microsoft.com/office/officeart/2005/8/layout/vList2"/>
    <dgm:cxn modelId="{D3334556-EAD7-4187-855A-91EB4908C087}" type="presParOf" srcId="{02A2B8B0-ABF0-4C8C-9C1C-D253577D42D0}" destId="{A312AB50-E2F6-4064-8216-F3A5199B0DF8}" srcOrd="2" destOrd="0" presId="urn:microsoft.com/office/officeart/2005/8/layout/vList2"/>
    <dgm:cxn modelId="{8EAC2A78-C707-47CB-873C-8243D0991631}" type="presParOf" srcId="{02A2B8B0-ABF0-4C8C-9C1C-D253577D42D0}" destId="{66CD8DF2-4EF7-4CB0-8BD6-AC10547720E8}" srcOrd="3" destOrd="0" presId="urn:microsoft.com/office/officeart/2005/8/layout/vList2"/>
    <dgm:cxn modelId="{8376D089-F892-4ED4-8EC1-2C0289B8A962}" type="presParOf" srcId="{02A2B8B0-ABF0-4C8C-9C1C-D253577D42D0}" destId="{C195200B-8759-4FDA-919E-04945EC3D8AE}" srcOrd="4" destOrd="0" presId="urn:microsoft.com/office/officeart/2005/8/layout/vList2"/>
    <dgm:cxn modelId="{3BFDAE77-E806-470A-9EEF-50D9092CBABB}" type="presParOf" srcId="{02A2B8B0-ABF0-4C8C-9C1C-D253577D42D0}" destId="{D0DF695A-CBEE-43A4-B3DF-34199E1EAD1E}" srcOrd="5" destOrd="0" presId="urn:microsoft.com/office/officeart/2005/8/layout/vList2"/>
    <dgm:cxn modelId="{75764A38-00DE-46B9-82A7-596D01E34EEF}" type="presParOf" srcId="{02A2B8B0-ABF0-4C8C-9C1C-D253577D42D0}" destId="{4DC26975-AA1D-4005-98E1-6321525067B8}" srcOrd="6" destOrd="0" presId="urn:microsoft.com/office/officeart/2005/8/layout/vList2"/>
    <dgm:cxn modelId="{3AB5CE87-C75A-47FC-BAB0-5C63452928BB}" type="presParOf" srcId="{02A2B8B0-ABF0-4C8C-9C1C-D253577D42D0}" destId="{EEE9E03B-EDEE-4157-8852-9074E2694FD7}" srcOrd="7" destOrd="0" presId="urn:microsoft.com/office/officeart/2005/8/layout/vList2"/>
    <dgm:cxn modelId="{A12284E6-841B-4DD7-9F09-48AC038D58D2}" type="presParOf" srcId="{02A2B8B0-ABF0-4C8C-9C1C-D253577D42D0}" destId="{CC613CD5-6391-4D09-8761-2CD9B8A3D399}" srcOrd="8" destOrd="0" presId="urn:microsoft.com/office/officeart/2005/8/layout/vList2"/>
    <dgm:cxn modelId="{6138B25B-9055-4D6A-8001-5FA28B1959A6}" type="presParOf" srcId="{02A2B8B0-ABF0-4C8C-9C1C-D253577D42D0}" destId="{08D8E2A9-A538-42B9-9307-D2AF44F456DA}" srcOrd="9" destOrd="0" presId="urn:microsoft.com/office/officeart/2005/8/layout/vList2"/>
    <dgm:cxn modelId="{F982B2B7-3A34-47DD-BABB-E54495358308}" type="presParOf" srcId="{02A2B8B0-ABF0-4C8C-9C1C-D253577D42D0}" destId="{1133B9BD-BB73-4EB1-BAF8-CD3A4BF870CF}" srcOrd="10" destOrd="0" presId="urn:microsoft.com/office/officeart/2005/8/layout/vList2"/>
    <dgm:cxn modelId="{D4505F56-7B24-448C-9272-BA3F20339F6B}" type="presParOf" srcId="{02A2B8B0-ABF0-4C8C-9C1C-D253577D42D0}" destId="{F7C7BF92-E294-496F-8F3E-8B5C983274C5}" srcOrd="11" destOrd="0" presId="urn:microsoft.com/office/officeart/2005/8/layout/vList2"/>
    <dgm:cxn modelId="{93FC45E6-3FD9-4746-88E7-2E448BBD1FA1}" type="presParOf" srcId="{02A2B8B0-ABF0-4C8C-9C1C-D253577D42D0}" destId="{EFE50571-5224-4167-9468-AD9E8C11534A}" srcOrd="12" destOrd="0" presId="urn:microsoft.com/office/officeart/2005/8/layout/vList2"/>
    <dgm:cxn modelId="{789FE830-CAE1-48FB-ABE3-D8E4812315E6}" type="presParOf" srcId="{02A2B8B0-ABF0-4C8C-9C1C-D253577D42D0}" destId="{F6CE74EA-66F6-4A1D-B1D9-9934FBE0F4E5}" srcOrd="13" destOrd="0" presId="urn:microsoft.com/office/officeart/2005/8/layout/vList2"/>
    <dgm:cxn modelId="{AE26BA07-183A-41C3-84C3-E17B512A4C7D}" type="presParOf" srcId="{02A2B8B0-ABF0-4C8C-9C1C-D253577D42D0}" destId="{2B0AA91C-4590-42DC-AA92-F47F58FF1CD8}" srcOrd="14" destOrd="0" presId="urn:microsoft.com/office/officeart/2005/8/layout/vList2"/>
    <dgm:cxn modelId="{BD90E2BD-29A4-483C-AC35-45E43810FE69}" type="presParOf" srcId="{02A2B8B0-ABF0-4C8C-9C1C-D253577D42D0}" destId="{9889722E-A113-4660-AADF-A5A99A6CB349}" srcOrd="15" destOrd="0" presId="urn:microsoft.com/office/officeart/2005/8/layout/vList2"/>
    <dgm:cxn modelId="{BB6F58F2-4E4C-4367-B544-B6461BAE2972}" type="presParOf" srcId="{02A2B8B0-ABF0-4C8C-9C1C-D253577D42D0}" destId="{6B5DB2F8-7B7E-433D-9B0C-A2D65F591C57}" srcOrd="16" destOrd="0" presId="urn:microsoft.com/office/officeart/2005/8/layout/vList2"/>
    <dgm:cxn modelId="{471E32AC-40D5-4F05-B1F7-3CF199ACDCA4}" type="presParOf" srcId="{02A2B8B0-ABF0-4C8C-9C1C-D253577D42D0}" destId="{0EC62B6A-3C72-4625-8554-63F410C37EF8}" srcOrd="17" destOrd="0" presId="urn:microsoft.com/office/officeart/2005/8/layout/vList2"/>
    <dgm:cxn modelId="{E5E56E89-7E97-45C1-BFDF-B3A86D59F973}" type="presParOf" srcId="{02A2B8B0-ABF0-4C8C-9C1C-D253577D42D0}" destId="{F579F08F-79D2-4005-BCD0-C5D2FFB2AB21}" srcOrd="1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EABEFD-14CA-47D4-BAA6-B52BC3E9C3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912C0662-9FBB-45F7-8133-E88E4332C3CC}">
      <dgm:prSet/>
      <dgm:spPr>
        <a:solidFill>
          <a:schemeClr val="accent2"/>
        </a:solidFill>
      </dgm:spPr>
      <dgm:t>
        <a:bodyPr/>
        <a:lstStyle/>
        <a:p>
          <a:pPr rtl="0"/>
          <a:r>
            <a:rPr lang="en-US" dirty="0" smtClean="0"/>
            <a:t>- Expanding and improving the contribution of NMHSs and WMO to the sustainable development</a:t>
          </a:r>
          <a:endParaRPr lang="ru-RU" dirty="0"/>
        </a:p>
      </dgm:t>
    </dgm:pt>
    <dgm:pt modelId="{7826DCC7-6C59-48A4-B7CF-BF2C6376CFC6}" type="parTrans" cxnId="{8D0BF321-1E93-423D-B4B1-0ED603C68605}">
      <dgm:prSet/>
      <dgm:spPr/>
      <dgm:t>
        <a:bodyPr/>
        <a:lstStyle/>
        <a:p>
          <a:endParaRPr lang="ru-RU"/>
        </a:p>
      </dgm:t>
    </dgm:pt>
    <dgm:pt modelId="{6B7EEE07-820F-41D7-9668-95BAD177540E}" type="sibTrans" cxnId="{8D0BF321-1E93-423D-B4B1-0ED603C68605}">
      <dgm:prSet/>
      <dgm:spPr/>
      <dgm:t>
        <a:bodyPr/>
        <a:lstStyle/>
        <a:p>
          <a:endParaRPr lang="ru-RU"/>
        </a:p>
      </dgm:t>
    </dgm:pt>
    <dgm:pt modelId="{2BC796AB-8D5E-47FB-A28B-F78434DA89D5}">
      <dgm:prSet/>
      <dgm:spPr>
        <a:solidFill>
          <a:schemeClr val="accent2"/>
        </a:solidFill>
      </dgm:spPr>
      <dgm:t>
        <a:bodyPr/>
        <a:lstStyle/>
        <a:p>
          <a:pPr rtl="0"/>
          <a:r>
            <a:rPr lang="en-US" dirty="0" smtClean="0"/>
            <a:t>- Attracting international investment in strengthening the capabilities of NMHSs and increasing support for NMHSs at the national level</a:t>
          </a:r>
          <a:endParaRPr lang="ru-RU" dirty="0"/>
        </a:p>
      </dgm:t>
    </dgm:pt>
    <dgm:pt modelId="{213A999B-31F7-4E39-9152-3DCA71852C56}" type="parTrans" cxnId="{2EA3D6FB-CC9F-4DB3-859C-95BC39DBC1B3}">
      <dgm:prSet/>
      <dgm:spPr/>
      <dgm:t>
        <a:bodyPr/>
        <a:lstStyle/>
        <a:p>
          <a:endParaRPr lang="ru-RU"/>
        </a:p>
      </dgm:t>
    </dgm:pt>
    <dgm:pt modelId="{34DBD6EF-4B16-4D16-81CB-50D47FBF651E}" type="sibTrans" cxnId="{2EA3D6FB-CC9F-4DB3-859C-95BC39DBC1B3}">
      <dgm:prSet/>
      <dgm:spPr/>
      <dgm:t>
        <a:bodyPr/>
        <a:lstStyle/>
        <a:p>
          <a:endParaRPr lang="ru-RU"/>
        </a:p>
      </dgm:t>
    </dgm:pt>
    <dgm:pt modelId="{3797007C-A2CE-4E74-8372-D31AA7D96C09}">
      <dgm:prSet/>
      <dgm:spPr>
        <a:solidFill>
          <a:schemeClr val="accent2"/>
        </a:solidFill>
      </dgm:spPr>
      <dgm:t>
        <a:bodyPr/>
        <a:lstStyle/>
        <a:p>
          <a:pPr rtl="0"/>
          <a:r>
            <a:rPr lang="en-US" dirty="0" smtClean="0"/>
            <a:t>-Awareness and a clear understanding of the importance of NMHSs and WMO for success of sustainable development at all levels of government, business and civil society</a:t>
          </a:r>
          <a:endParaRPr lang="ru-RU" dirty="0"/>
        </a:p>
      </dgm:t>
    </dgm:pt>
    <dgm:pt modelId="{C392E15C-3C24-4557-AC88-443CAB1F82A7}" type="parTrans" cxnId="{44E49575-37E0-4D01-AEC4-8C59AA970719}">
      <dgm:prSet/>
      <dgm:spPr/>
      <dgm:t>
        <a:bodyPr/>
        <a:lstStyle/>
        <a:p>
          <a:endParaRPr lang="ru-RU"/>
        </a:p>
      </dgm:t>
    </dgm:pt>
    <dgm:pt modelId="{CCB4D115-EBDE-4B79-9CC2-0004CFBE62BA}" type="sibTrans" cxnId="{44E49575-37E0-4D01-AEC4-8C59AA970719}">
      <dgm:prSet/>
      <dgm:spPr/>
      <dgm:t>
        <a:bodyPr/>
        <a:lstStyle/>
        <a:p>
          <a:endParaRPr lang="ru-RU"/>
        </a:p>
      </dgm:t>
    </dgm:pt>
    <dgm:pt modelId="{DEB1C39F-3D35-41A6-899C-6D7612F1C68A}" type="pres">
      <dgm:prSet presAssocID="{6AEABEFD-14CA-47D4-BAA6-B52BC3E9C314}" presName="Name0" presStyleCnt="0">
        <dgm:presLayoutVars>
          <dgm:chMax val="7"/>
          <dgm:chPref val="7"/>
          <dgm:dir/>
        </dgm:presLayoutVars>
      </dgm:prSet>
      <dgm:spPr/>
      <dgm:t>
        <a:bodyPr/>
        <a:lstStyle/>
        <a:p>
          <a:endParaRPr lang="ru-RU"/>
        </a:p>
      </dgm:t>
    </dgm:pt>
    <dgm:pt modelId="{3FE0A1D4-55DC-4755-8F40-9EAE4CC1F7C5}" type="pres">
      <dgm:prSet presAssocID="{6AEABEFD-14CA-47D4-BAA6-B52BC3E9C314}" presName="Name1" presStyleCnt="0"/>
      <dgm:spPr/>
    </dgm:pt>
    <dgm:pt modelId="{17265C47-C625-4F9A-A655-54CDF948212B}" type="pres">
      <dgm:prSet presAssocID="{6AEABEFD-14CA-47D4-BAA6-B52BC3E9C314}" presName="cycle" presStyleCnt="0"/>
      <dgm:spPr/>
    </dgm:pt>
    <dgm:pt modelId="{156460B9-36F7-468B-BA29-80300701B1BF}" type="pres">
      <dgm:prSet presAssocID="{6AEABEFD-14CA-47D4-BAA6-B52BC3E9C314}" presName="srcNode" presStyleLbl="node1" presStyleIdx="0" presStyleCnt="3"/>
      <dgm:spPr/>
    </dgm:pt>
    <dgm:pt modelId="{4B02D198-0C2E-41B3-8B84-57D58B59FDCF}" type="pres">
      <dgm:prSet presAssocID="{6AEABEFD-14CA-47D4-BAA6-B52BC3E9C314}" presName="conn" presStyleLbl="parChTrans1D2" presStyleIdx="0" presStyleCnt="1"/>
      <dgm:spPr/>
      <dgm:t>
        <a:bodyPr/>
        <a:lstStyle/>
        <a:p>
          <a:endParaRPr lang="ru-RU"/>
        </a:p>
      </dgm:t>
    </dgm:pt>
    <dgm:pt modelId="{2C1AFBB6-D1E6-4CD0-A7C4-8ECF10354D36}" type="pres">
      <dgm:prSet presAssocID="{6AEABEFD-14CA-47D4-BAA6-B52BC3E9C314}" presName="extraNode" presStyleLbl="node1" presStyleIdx="0" presStyleCnt="3"/>
      <dgm:spPr/>
    </dgm:pt>
    <dgm:pt modelId="{AE957AE0-FA4B-4E75-A620-98E6AF2E80AA}" type="pres">
      <dgm:prSet presAssocID="{6AEABEFD-14CA-47D4-BAA6-B52BC3E9C314}" presName="dstNode" presStyleLbl="node1" presStyleIdx="0" presStyleCnt="3"/>
      <dgm:spPr/>
    </dgm:pt>
    <dgm:pt modelId="{DC82D364-4FDC-4D20-8D06-1156B91CD9EE}" type="pres">
      <dgm:prSet presAssocID="{912C0662-9FBB-45F7-8133-E88E4332C3CC}" presName="text_1" presStyleLbl="node1" presStyleIdx="0" presStyleCnt="3">
        <dgm:presLayoutVars>
          <dgm:bulletEnabled val="1"/>
        </dgm:presLayoutVars>
      </dgm:prSet>
      <dgm:spPr/>
      <dgm:t>
        <a:bodyPr/>
        <a:lstStyle/>
        <a:p>
          <a:endParaRPr lang="ru-RU"/>
        </a:p>
      </dgm:t>
    </dgm:pt>
    <dgm:pt modelId="{8D1A569B-909B-4037-8151-A875D985C995}" type="pres">
      <dgm:prSet presAssocID="{912C0662-9FBB-45F7-8133-E88E4332C3CC}" presName="accent_1" presStyleCnt="0"/>
      <dgm:spPr/>
    </dgm:pt>
    <dgm:pt modelId="{7EF12E12-66C8-4EB1-A807-11FAF04ACCF2}" type="pres">
      <dgm:prSet presAssocID="{912C0662-9FBB-45F7-8133-E88E4332C3CC}" presName="accentRepeatNode" presStyleLbl="solidFgAcc1" presStyleIdx="0" presStyleCnt="3"/>
      <dgm:spPr>
        <a:blipFill rotWithShape="0">
          <a:blip xmlns:r="http://schemas.openxmlformats.org/officeDocument/2006/relationships" r:embed="rId1"/>
          <a:tile tx="0" ty="0" sx="100000" sy="100000" flip="none" algn="tl"/>
        </a:blipFill>
      </dgm:spPr>
      <dgm:t>
        <a:bodyPr/>
        <a:lstStyle/>
        <a:p>
          <a:endParaRPr lang="ru-RU"/>
        </a:p>
      </dgm:t>
    </dgm:pt>
    <dgm:pt modelId="{62531D7E-9062-4311-97D8-F072B912A11E}" type="pres">
      <dgm:prSet presAssocID="{2BC796AB-8D5E-47FB-A28B-F78434DA89D5}" presName="text_2" presStyleLbl="node1" presStyleIdx="1" presStyleCnt="3">
        <dgm:presLayoutVars>
          <dgm:bulletEnabled val="1"/>
        </dgm:presLayoutVars>
      </dgm:prSet>
      <dgm:spPr/>
      <dgm:t>
        <a:bodyPr/>
        <a:lstStyle/>
        <a:p>
          <a:endParaRPr lang="ru-RU"/>
        </a:p>
      </dgm:t>
    </dgm:pt>
    <dgm:pt modelId="{A5EE0F66-9F15-4CEF-B4F0-4EA8CD75DA26}" type="pres">
      <dgm:prSet presAssocID="{2BC796AB-8D5E-47FB-A28B-F78434DA89D5}" presName="accent_2" presStyleCnt="0"/>
      <dgm:spPr/>
    </dgm:pt>
    <dgm:pt modelId="{DBDA86C4-E058-4E5A-A947-1972C8368D88}" type="pres">
      <dgm:prSet presAssocID="{2BC796AB-8D5E-47FB-A28B-F78434DA89D5}" presName="accentRepeatNode" presStyleLbl="solidFgAcc1" presStyleIdx="1" presStyleCnt="3"/>
      <dgm:spPr>
        <a:blipFill rotWithShape="0">
          <a:blip xmlns:r="http://schemas.openxmlformats.org/officeDocument/2006/relationships" r:embed="rId2"/>
          <a:tile tx="0" ty="0" sx="100000" sy="100000" flip="none" algn="tl"/>
        </a:blipFill>
      </dgm:spPr>
      <dgm:t>
        <a:bodyPr/>
        <a:lstStyle/>
        <a:p>
          <a:endParaRPr lang="ru-RU"/>
        </a:p>
      </dgm:t>
    </dgm:pt>
    <dgm:pt modelId="{6DC63310-4D7B-41BA-AA76-297B899B49E0}" type="pres">
      <dgm:prSet presAssocID="{3797007C-A2CE-4E74-8372-D31AA7D96C09}" presName="text_3" presStyleLbl="node1" presStyleIdx="2" presStyleCnt="3">
        <dgm:presLayoutVars>
          <dgm:bulletEnabled val="1"/>
        </dgm:presLayoutVars>
      </dgm:prSet>
      <dgm:spPr/>
      <dgm:t>
        <a:bodyPr/>
        <a:lstStyle/>
        <a:p>
          <a:endParaRPr lang="ru-RU"/>
        </a:p>
      </dgm:t>
    </dgm:pt>
    <dgm:pt modelId="{68AEB9FB-1673-4A9D-BF80-0012559902E3}" type="pres">
      <dgm:prSet presAssocID="{3797007C-A2CE-4E74-8372-D31AA7D96C09}" presName="accent_3" presStyleCnt="0"/>
      <dgm:spPr/>
    </dgm:pt>
    <dgm:pt modelId="{2F7D4D02-39C0-4C3A-ACC9-E286D1CB2C0B}" type="pres">
      <dgm:prSet presAssocID="{3797007C-A2CE-4E74-8372-D31AA7D96C09}" presName="accentRepeatNode" presStyleLbl="solidFgAcc1" presStyleIdx="2" presStyleCnt="3"/>
      <dgm:spPr>
        <a:blipFill rotWithShape="0">
          <a:blip xmlns:r="http://schemas.openxmlformats.org/officeDocument/2006/relationships" r:embed="rId3"/>
          <a:tile tx="0" ty="0" sx="100000" sy="100000" flip="none" algn="tl"/>
        </a:blipFill>
      </dgm:spPr>
      <dgm:t>
        <a:bodyPr/>
        <a:lstStyle/>
        <a:p>
          <a:endParaRPr lang="ru-RU"/>
        </a:p>
      </dgm:t>
    </dgm:pt>
  </dgm:ptLst>
  <dgm:cxnLst>
    <dgm:cxn modelId="{1689EAE8-1CEC-4B0E-B402-177D5CA95742}" type="presOf" srcId="{6AEABEFD-14CA-47D4-BAA6-B52BC3E9C314}" destId="{DEB1C39F-3D35-41A6-899C-6D7612F1C68A}" srcOrd="0" destOrd="0" presId="urn:microsoft.com/office/officeart/2008/layout/VerticalCurvedList"/>
    <dgm:cxn modelId="{8154A717-BC72-47C1-A457-801D5B2C1117}" type="presOf" srcId="{3797007C-A2CE-4E74-8372-D31AA7D96C09}" destId="{6DC63310-4D7B-41BA-AA76-297B899B49E0}" srcOrd="0" destOrd="0" presId="urn:microsoft.com/office/officeart/2008/layout/VerticalCurvedList"/>
    <dgm:cxn modelId="{DD8AD3A8-D90D-4817-88A5-9A053B74FFEA}" type="presOf" srcId="{912C0662-9FBB-45F7-8133-E88E4332C3CC}" destId="{DC82D364-4FDC-4D20-8D06-1156B91CD9EE}" srcOrd="0" destOrd="0" presId="urn:microsoft.com/office/officeart/2008/layout/VerticalCurvedList"/>
    <dgm:cxn modelId="{44E49575-37E0-4D01-AEC4-8C59AA970719}" srcId="{6AEABEFD-14CA-47D4-BAA6-B52BC3E9C314}" destId="{3797007C-A2CE-4E74-8372-D31AA7D96C09}" srcOrd="2" destOrd="0" parTransId="{C392E15C-3C24-4557-AC88-443CAB1F82A7}" sibTransId="{CCB4D115-EBDE-4B79-9CC2-0004CFBE62BA}"/>
    <dgm:cxn modelId="{2EA3D6FB-CC9F-4DB3-859C-95BC39DBC1B3}" srcId="{6AEABEFD-14CA-47D4-BAA6-B52BC3E9C314}" destId="{2BC796AB-8D5E-47FB-A28B-F78434DA89D5}" srcOrd="1" destOrd="0" parTransId="{213A999B-31F7-4E39-9152-3DCA71852C56}" sibTransId="{34DBD6EF-4B16-4D16-81CB-50D47FBF651E}"/>
    <dgm:cxn modelId="{17A77BAD-315D-464C-8DC0-364FF88EBB1D}" type="presOf" srcId="{6B7EEE07-820F-41D7-9668-95BAD177540E}" destId="{4B02D198-0C2E-41B3-8B84-57D58B59FDCF}" srcOrd="0" destOrd="0" presId="urn:microsoft.com/office/officeart/2008/layout/VerticalCurvedList"/>
    <dgm:cxn modelId="{ACB3EC77-E831-43EC-92A0-88C1A50E5E0E}" type="presOf" srcId="{2BC796AB-8D5E-47FB-A28B-F78434DA89D5}" destId="{62531D7E-9062-4311-97D8-F072B912A11E}" srcOrd="0" destOrd="0" presId="urn:microsoft.com/office/officeart/2008/layout/VerticalCurvedList"/>
    <dgm:cxn modelId="{8D0BF321-1E93-423D-B4B1-0ED603C68605}" srcId="{6AEABEFD-14CA-47D4-BAA6-B52BC3E9C314}" destId="{912C0662-9FBB-45F7-8133-E88E4332C3CC}" srcOrd="0" destOrd="0" parTransId="{7826DCC7-6C59-48A4-B7CF-BF2C6376CFC6}" sibTransId="{6B7EEE07-820F-41D7-9668-95BAD177540E}"/>
    <dgm:cxn modelId="{75FCFC5D-D573-4F3A-8D5B-24D3A12C593E}" type="presParOf" srcId="{DEB1C39F-3D35-41A6-899C-6D7612F1C68A}" destId="{3FE0A1D4-55DC-4755-8F40-9EAE4CC1F7C5}" srcOrd="0" destOrd="0" presId="urn:microsoft.com/office/officeart/2008/layout/VerticalCurvedList"/>
    <dgm:cxn modelId="{53BBCD6F-2A14-4182-8957-3D4BBFB1C229}" type="presParOf" srcId="{3FE0A1D4-55DC-4755-8F40-9EAE4CC1F7C5}" destId="{17265C47-C625-4F9A-A655-54CDF948212B}" srcOrd="0" destOrd="0" presId="urn:microsoft.com/office/officeart/2008/layout/VerticalCurvedList"/>
    <dgm:cxn modelId="{7F1DE875-3191-4117-8306-E2D40192AC70}" type="presParOf" srcId="{17265C47-C625-4F9A-A655-54CDF948212B}" destId="{156460B9-36F7-468B-BA29-80300701B1BF}" srcOrd="0" destOrd="0" presId="urn:microsoft.com/office/officeart/2008/layout/VerticalCurvedList"/>
    <dgm:cxn modelId="{5C82EE0C-0460-417A-8242-A53A18DA2CB2}" type="presParOf" srcId="{17265C47-C625-4F9A-A655-54CDF948212B}" destId="{4B02D198-0C2E-41B3-8B84-57D58B59FDCF}" srcOrd="1" destOrd="0" presId="urn:microsoft.com/office/officeart/2008/layout/VerticalCurvedList"/>
    <dgm:cxn modelId="{AB9A1EF3-EB9B-45EC-B321-253C7AD6147B}" type="presParOf" srcId="{17265C47-C625-4F9A-A655-54CDF948212B}" destId="{2C1AFBB6-D1E6-4CD0-A7C4-8ECF10354D36}" srcOrd="2" destOrd="0" presId="urn:microsoft.com/office/officeart/2008/layout/VerticalCurvedList"/>
    <dgm:cxn modelId="{5878F4BF-372C-4F27-B40A-7198FDF8D93C}" type="presParOf" srcId="{17265C47-C625-4F9A-A655-54CDF948212B}" destId="{AE957AE0-FA4B-4E75-A620-98E6AF2E80AA}" srcOrd="3" destOrd="0" presId="urn:microsoft.com/office/officeart/2008/layout/VerticalCurvedList"/>
    <dgm:cxn modelId="{DA5E6B5C-7A43-4C6D-82B3-472DE12ADED9}" type="presParOf" srcId="{3FE0A1D4-55DC-4755-8F40-9EAE4CC1F7C5}" destId="{DC82D364-4FDC-4D20-8D06-1156B91CD9EE}" srcOrd="1" destOrd="0" presId="urn:microsoft.com/office/officeart/2008/layout/VerticalCurvedList"/>
    <dgm:cxn modelId="{14D7E850-2B6C-46D9-ABA9-B5F9012AD3CC}" type="presParOf" srcId="{3FE0A1D4-55DC-4755-8F40-9EAE4CC1F7C5}" destId="{8D1A569B-909B-4037-8151-A875D985C995}" srcOrd="2" destOrd="0" presId="urn:microsoft.com/office/officeart/2008/layout/VerticalCurvedList"/>
    <dgm:cxn modelId="{E71668A4-65C0-45E4-802D-B2B4E7BB9783}" type="presParOf" srcId="{8D1A569B-909B-4037-8151-A875D985C995}" destId="{7EF12E12-66C8-4EB1-A807-11FAF04ACCF2}" srcOrd="0" destOrd="0" presId="urn:microsoft.com/office/officeart/2008/layout/VerticalCurvedList"/>
    <dgm:cxn modelId="{4DEC88A1-A31C-48A7-B29C-36A7CB240FC4}" type="presParOf" srcId="{3FE0A1D4-55DC-4755-8F40-9EAE4CC1F7C5}" destId="{62531D7E-9062-4311-97D8-F072B912A11E}" srcOrd="3" destOrd="0" presId="urn:microsoft.com/office/officeart/2008/layout/VerticalCurvedList"/>
    <dgm:cxn modelId="{4B1110D8-A09F-4DE5-9FBB-058F069D5307}" type="presParOf" srcId="{3FE0A1D4-55DC-4755-8F40-9EAE4CC1F7C5}" destId="{A5EE0F66-9F15-4CEF-B4F0-4EA8CD75DA26}" srcOrd="4" destOrd="0" presId="urn:microsoft.com/office/officeart/2008/layout/VerticalCurvedList"/>
    <dgm:cxn modelId="{70DF696D-8037-44F8-AA3F-330C9DD525A4}" type="presParOf" srcId="{A5EE0F66-9F15-4CEF-B4F0-4EA8CD75DA26}" destId="{DBDA86C4-E058-4E5A-A947-1972C8368D88}" srcOrd="0" destOrd="0" presId="urn:microsoft.com/office/officeart/2008/layout/VerticalCurvedList"/>
    <dgm:cxn modelId="{2654BA3D-CD9E-44E5-8C67-98DEC22D47AC}" type="presParOf" srcId="{3FE0A1D4-55DC-4755-8F40-9EAE4CC1F7C5}" destId="{6DC63310-4D7B-41BA-AA76-297B899B49E0}" srcOrd="5" destOrd="0" presId="urn:microsoft.com/office/officeart/2008/layout/VerticalCurvedList"/>
    <dgm:cxn modelId="{68ADF00A-6A44-45A8-A6B5-366F3C9A54E3}" type="presParOf" srcId="{3FE0A1D4-55DC-4755-8F40-9EAE4CC1F7C5}" destId="{68AEB9FB-1673-4A9D-BF80-0012559902E3}" srcOrd="6" destOrd="0" presId="urn:microsoft.com/office/officeart/2008/layout/VerticalCurvedList"/>
    <dgm:cxn modelId="{96A5BA09-0E84-4684-99AB-6EC62486A8A3}" type="presParOf" srcId="{68AEB9FB-1673-4A9D-BF80-0012559902E3}" destId="{2F7D4D02-39C0-4C3A-ACC9-E286D1CB2C0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8A672-402C-42D9-AC17-6A4CBBFDC67E}" type="datetimeFigureOut">
              <a:rPr lang="ru-RU" smtClean="0"/>
              <a:pPr/>
              <a:t>09.06.2015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100E8-2626-48A4-9010-8A3403C8D2F1}" type="slidenum">
              <a:rPr lang="ru-RU" smtClean="0"/>
              <a:pPr/>
              <a:t>‹#›</a:t>
            </a:fld>
            <a:endParaRPr lang="ru-RU"/>
          </a:p>
        </p:txBody>
      </p:sp>
    </p:spTree>
    <p:extLst>
      <p:ext uri="{BB962C8B-B14F-4D97-AF65-F5344CB8AC3E}">
        <p14:creationId xmlns:p14="http://schemas.microsoft.com/office/powerpoint/2010/main" xmlns="" val="93568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xmlns="" val="250161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xmlns="" val="61425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xmlns="" val="141202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xmlns="" val="422551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xmlns="" val="234589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25</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xmlns="" val="4272760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xmlns="" val="385653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30</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31</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32</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34</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36</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a:solidFill>
                  <a:prstClr val="black"/>
                </a:solidFill>
              </a:rPr>
              <a:pPr/>
              <a:t>6</a:t>
            </a:fld>
            <a:endParaRPr lang="ru-RU">
              <a:solidFill>
                <a:prstClr val="black"/>
              </a:solidFill>
            </a:endParaRPr>
          </a:p>
        </p:txBody>
      </p:sp>
    </p:spTree>
    <p:extLst>
      <p:ext uri="{BB962C8B-B14F-4D97-AF65-F5344CB8AC3E}">
        <p14:creationId xmlns:p14="http://schemas.microsoft.com/office/powerpoint/2010/main" xmlns="" val="16785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6ED627-AB67-4E39-957A-4C339A0CC416}"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xmlns="" val="322430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7495835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58088713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48408234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07723949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0992394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59077618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60881077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3844834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46364412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102589823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17595248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9653340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24916254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33823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076781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1233594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38114999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12823565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33113299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8090065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383668838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99933488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706034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2504516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04181423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293817786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71006488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62420475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078206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863161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7957200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40095416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5840235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1143096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641664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59649932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08349211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0174550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75938396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73788783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225784296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98087001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94681205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3294832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468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9627626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6829654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84454725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8170027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84429345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41510252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404318591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00212938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09775185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52554001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39029557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374407884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3615766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59052201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1697549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517574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8374199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70796404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94911441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34416541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71929148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22044879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6365989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1389238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56581962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7990091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924618542"/>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685161941"/>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61189305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223651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8720718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9103246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37479335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04988974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94320169"/>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92642272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368442935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64366825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08559115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42407056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71348976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403837666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1725185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3265083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108581484"/>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4804525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0803662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5250262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175752857"/>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25284249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8277881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962114584"/>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2266483304"/>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79621273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5422857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221140674"/>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39728231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310649475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61572348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0084603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6843454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307842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718317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27903517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4060621613"/>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964825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0480158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56733946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15105435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05717490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42032443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14990301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6430114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229844504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75938827"/>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31630467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33167830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75015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165320805"/>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7367860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58549951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858409044"/>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70970776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64664638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4043966866"/>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07881083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838799114"/>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505689494"/>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35879842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37881184"/>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50096188"/>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73864872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3309560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7651776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1896256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143457176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266676999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772141144"/>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71778101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3731960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411961155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15331280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57759198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92131976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1528397676"/>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196848423"/>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6131636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9774596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92158266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758479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286644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4981384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45158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664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668872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982105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7488790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8047358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3735255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353026604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33334993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112663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360992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3665631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13112718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0931766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5114558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71132007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028278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469678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329791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27206247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8414396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3961049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11342981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49534020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25162968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2156040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32200726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111601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222572820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75593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05615509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985013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676874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089718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142703217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69661025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4354929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2398740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5800800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0679798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44695955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59613390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4853572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417327698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37263522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7780881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6565471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60633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70025442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2390258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52691062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73513570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26778017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409522917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282301619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17529694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9157718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72328582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2582040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31066828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02334648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70402827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4529201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9285311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141019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217486191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30049144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8378133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30277685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xmlns="" val="14384676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152033586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5857787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6913148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65431251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xmlns="" val="271469778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90678553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41286992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2807160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5432579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lumMod val="50000"/>
                  <a:lumOff val="50000"/>
                </a:prstClr>
              </a:solidFill>
            </a:endParaRPr>
          </a:p>
        </p:txBody>
      </p:sp>
      <p:sp>
        <p:nvSpPr>
          <p:cNvPr id="5" name="Номер слайда 4"/>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811730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xmlns="" val="2112734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theme" Target="../theme/theme14.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heme" Target="../theme/theme15.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heme" Target="../theme/theme16.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theme" Target="../theme/theme17.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683098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00301294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00472473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10166190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14042282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9173442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504046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35099123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5412842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7804297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6528825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84671242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29595423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3876944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39967935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284721225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D17FD2-369A-47A2-8424-25A12869B1AA}" type="datetimeFigureOut">
              <a:rPr lang="ru-RU" smtClean="0">
                <a:solidFill>
                  <a:prstClr val="black">
                    <a:lumMod val="50000"/>
                    <a:lumOff val="50000"/>
                  </a:prstClr>
                </a:solidFill>
              </a:rPr>
              <a:pPr/>
              <a:t>09.06.2015</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80989E-40DC-4FB1-9A6F-75D2E99886D2}"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xmlns="" val="184875049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0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4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75.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8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9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2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Объект 3"/>
          <p:cNvSpPr>
            <a:spLocks noGrp="1"/>
          </p:cNvSpPr>
          <p:nvPr>
            <p:ph sz="quarter" idx="4294967295"/>
          </p:nvPr>
        </p:nvSpPr>
        <p:spPr>
          <a:xfrm>
            <a:off x="683569" y="836613"/>
            <a:ext cx="7992887" cy="5832475"/>
          </a:xfrm>
        </p:spPr>
        <p:txBody>
          <a:bodyPr>
            <a:normAutofit/>
          </a:bodyPr>
          <a:lstStyle/>
          <a:p>
            <a:pPr marL="45720" indent="0" algn="ctr">
              <a:buNone/>
            </a:pPr>
            <a:r>
              <a:rPr lang="en-US" sz="4800" b="1" dirty="0">
                <a:solidFill>
                  <a:schemeClr val="accent1"/>
                </a:solidFill>
              </a:rPr>
              <a:t>WMO's role in the global socio-economic (</a:t>
            </a:r>
            <a:r>
              <a:rPr lang="en-US" sz="4800" b="1" dirty="0" smtClean="0">
                <a:solidFill>
                  <a:schemeClr val="accent1"/>
                </a:solidFill>
              </a:rPr>
              <a:t>sustainable)  development</a:t>
            </a:r>
            <a:endParaRPr lang="ru-RU" sz="4800" b="1" dirty="0" smtClean="0">
              <a:solidFill>
                <a:schemeClr val="accent1"/>
              </a:solidFill>
            </a:endParaRPr>
          </a:p>
          <a:p>
            <a:pPr marL="45720" indent="0" algn="ctr">
              <a:buNone/>
            </a:pPr>
            <a:r>
              <a:rPr lang="en-US" sz="3600" b="1" dirty="0">
                <a:solidFill>
                  <a:schemeClr val="accent1"/>
                </a:solidFill>
              </a:rPr>
              <a:t>Present and </a:t>
            </a:r>
            <a:r>
              <a:rPr lang="en-US" sz="3600" b="1" dirty="0" smtClean="0">
                <a:solidFill>
                  <a:schemeClr val="accent1"/>
                </a:solidFill>
              </a:rPr>
              <a:t>Future</a:t>
            </a:r>
            <a:endParaRPr lang="ru-RU" sz="3600" b="1" dirty="0" smtClean="0">
              <a:solidFill>
                <a:schemeClr val="accent1"/>
              </a:solidFill>
            </a:endParaRPr>
          </a:p>
          <a:p>
            <a:pPr marL="45720" indent="0" algn="ctr">
              <a:buNone/>
            </a:pPr>
            <a:endParaRPr lang="ru-RU" sz="2800" b="1" dirty="0">
              <a:solidFill>
                <a:schemeClr val="accent1"/>
              </a:solidFill>
            </a:endParaRPr>
          </a:p>
          <a:p>
            <a:pPr marL="45720" indent="0" algn="ctr">
              <a:buNone/>
            </a:pPr>
            <a:endParaRPr lang="ru-RU" sz="2800" b="1" dirty="0" smtClean="0">
              <a:solidFill>
                <a:schemeClr val="accent1"/>
              </a:solidFill>
            </a:endParaRPr>
          </a:p>
          <a:p>
            <a:pPr marL="45720" indent="0" algn="ctr">
              <a:buNone/>
            </a:pPr>
            <a:r>
              <a:rPr lang="en-US" sz="2800" b="1" dirty="0">
                <a:solidFill>
                  <a:schemeClr val="accent1"/>
                </a:solidFill>
              </a:rPr>
              <a:t>Dr. </a:t>
            </a:r>
            <a:r>
              <a:rPr lang="en-US" sz="2800" b="1" dirty="0" smtClean="0">
                <a:solidFill>
                  <a:schemeClr val="accent1"/>
                </a:solidFill>
              </a:rPr>
              <a:t>A.Bedritskiy</a:t>
            </a:r>
            <a:endParaRPr lang="en-US" sz="2800" b="1" dirty="0">
              <a:solidFill>
                <a:schemeClr val="accent1"/>
              </a:solidFill>
            </a:endParaRPr>
          </a:p>
          <a:p>
            <a:pPr marL="45720" indent="0" algn="ctr">
              <a:buNone/>
            </a:pPr>
            <a:r>
              <a:rPr lang="en-US" sz="2800" b="1" dirty="0" smtClean="0">
                <a:solidFill>
                  <a:schemeClr val="accent1"/>
                </a:solidFill>
              </a:rPr>
              <a:t>President Emeritus of WMO</a:t>
            </a:r>
            <a:endParaRPr lang="ru-RU" sz="2800" b="1" dirty="0">
              <a:solidFill>
                <a:schemeClr val="accent1"/>
              </a:solidFill>
            </a:endParaRPr>
          </a:p>
        </p:txBody>
      </p:sp>
    </p:spTree>
    <p:extLst>
      <p:ext uri="{BB962C8B-B14F-4D97-AF65-F5344CB8AC3E}">
        <p14:creationId xmlns:p14="http://schemas.microsoft.com/office/powerpoint/2010/main" xmlns="" val="2052347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chemeClr val="accent4"/>
                </a:solidFill>
                <a:effectLst/>
              </a:rPr>
              <a:t>Providing high quality services</a:t>
            </a:r>
            <a:br>
              <a:rPr lang="en-US" sz="2800" dirty="0">
                <a:solidFill>
                  <a:schemeClr val="accent4"/>
                </a:solidFill>
                <a:effectLst/>
              </a:rPr>
            </a:br>
            <a:endParaRPr lang="ru-RU" sz="2800" dirty="0">
              <a:solidFill>
                <a:schemeClr val="accent4"/>
              </a:solidFill>
              <a:effectLst/>
            </a:endParaRPr>
          </a:p>
        </p:txBody>
      </p:sp>
      <p:sp>
        <p:nvSpPr>
          <p:cNvPr id="4" name="Объект 3"/>
          <p:cNvSpPr>
            <a:spLocks noGrp="1"/>
          </p:cNvSpPr>
          <p:nvPr>
            <p:ph sz="quarter" idx="13"/>
          </p:nvPr>
        </p:nvSpPr>
        <p:spPr>
          <a:xfrm>
            <a:off x="827584" y="836712"/>
            <a:ext cx="8136904" cy="5832648"/>
          </a:xfrm>
        </p:spPr>
        <p:txBody>
          <a:bodyPr>
            <a:normAutofit/>
          </a:bodyPr>
          <a:lstStyle/>
          <a:p>
            <a:pPr marL="45720" indent="0">
              <a:buNone/>
            </a:pPr>
            <a:r>
              <a:rPr lang="en-US" sz="2400" dirty="0">
                <a:solidFill>
                  <a:schemeClr val="accent1"/>
                </a:solidFill>
              </a:rPr>
              <a:t>WMO Strategy for Service Delivery;</a:t>
            </a:r>
          </a:p>
          <a:p>
            <a:pPr marL="45720" indent="0">
              <a:buNone/>
            </a:pPr>
            <a:r>
              <a:rPr lang="en-US" sz="2400" dirty="0">
                <a:solidFill>
                  <a:schemeClr val="accent1"/>
                </a:solidFill>
              </a:rPr>
              <a:t>A coordinated approach to service delivery;</a:t>
            </a:r>
            <a:endParaRPr lang="ru-RU" sz="2400" dirty="0" smtClean="0">
              <a:solidFill>
                <a:schemeClr val="accent1"/>
              </a:solidFill>
            </a:endParaRPr>
          </a:p>
          <a:p>
            <a:pPr marL="45720" indent="0">
              <a:buNone/>
            </a:pPr>
            <a:r>
              <a:rPr lang="en-US" sz="2400" dirty="0" smtClean="0">
                <a:solidFill>
                  <a:schemeClr val="accent1"/>
                </a:solidFill>
              </a:rPr>
              <a:t>The </a:t>
            </a:r>
            <a:r>
              <a:rPr lang="en-US" sz="2400" dirty="0">
                <a:solidFill>
                  <a:schemeClr val="accent1"/>
                </a:solidFill>
              </a:rPr>
              <a:t>Global Framework for Climate Services - expansion of the priority areas</a:t>
            </a:r>
            <a:r>
              <a:rPr lang="en-US" sz="2400" dirty="0" smtClean="0">
                <a:solidFill>
                  <a:schemeClr val="accent1"/>
                </a:solidFill>
              </a:rPr>
              <a:t>;</a:t>
            </a:r>
          </a:p>
          <a:p>
            <a:pPr marL="45720" indent="0">
              <a:buNone/>
            </a:pPr>
            <a:r>
              <a:rPr lang="en-US" sz="2400" dirty="0">
                <a:solidFill>
                  <a:schemeClr val="accent1"/>
                </a:solidFill>
              </a:rPr>
              <a:t>Revision of the rules of the WMO climatological standard;</a:t>
            </a:r>
            <a:endParaRPr lang="ru-RU" sz="2400" dirty="0" smtClean="0">
              <a:solidFill>
                <a:schemeClr val="accent1"/>
              </a:solidFill>
            </a:endParaRPr>
          </a:p>
          <a:p>
            <a:pPr marL="45720" indent="0">
              <a:buNone/>
            </a:pPr>
            <a:r>
              <a:rPr lang="en-US" sz="2400" dirty="0">
                <a:solidFill>
                  <a:schemeClr val="accent1"/>
                </a:solidFill>
              </a:rPr>
              <a:t>The framework of competencies of forecasters and advisors PWS;</a:t>
            </a:r>
          </a:p>
          <a:p>
            <a:pPr marL="45720" indent="0">
              <a:buNone/>
            </a:pPr>
            <a:r>
              <a:rPr lang="en-US" sz="2400" dirty="0">
                <a:solidFill>
                  <a:schemeClr val="accent1"/>
                </a:solidFill>
              </a:rPr>
              <a:t>The requirements for the competence of marine forecasters;</a:t>
            </a:r>
          </a:p>
          <a:p>
            <a:pPr marL="45720" indent="0">
              <a:buNone/>
            </a:pPr>
            <a:r>
              <a:rPr lang="en-US" sz="2400" dirty="0">
                <a:solidFill>
                  <a:schemeClr val="accent1"/>
                </a:solidFill>
              </a:rPr>
              <a:t>Demonstration projects - "learning through action";</a:t>
            </a:r>
          </a:p>
          <a:p>
            <a:pPr marL="45720" indent="0">
              <a:buNone/>
            </a:pPr>
            <a:r>
              <a:rPr lang="en-US" sz="2400" dirty="0">
                <a:solidFill>
                  <a:schemeClr val="accent1"/>
                </a:solidFill>
              </a:rPr>
              <a:t>Conference - "Secure and Sustainable Living: Social and Economic Benefits of Weather, Climate and Water" - "Madrid + 10"</a:t>
            </a:r>
            <a:endParaRPr lang="ru-RU" sz="2400" dirty="0">
              <a:solidFill>
                <a:schemeClr val="accent1"/>
              </a:solidFill>
            </a:endParaRPr>
          </a:p>
        </p:txBody>
      </p:sp>
    </p:spTree>
    <p:extLst>
      <p:ext uri="{BB962C8B-B14F-4D97-AF65-F5344CB8AC3E}">
        <p14:creationId xmlns:p14="http://schemas.microsoft.com/office/powerpoint/2010/main" xmlns="" val="300217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971600" y="188640"/>
            <a:ext cx="7776864" cy="1143000"/>
          </a:xfrm>
        </p:spPr>
        <p:txBody>
          <a:bodyPr/>
          <a:lstStyle/>
          <a:p>
            <a:pPr marL="0" indent="0" algn="ctr">
              <a:buNone/>
            </a:pPr>
            <a:r>
              <a:rPr lang="en-US" sz="2400" dirty="0">
                <a:solidFill>
                  <a:schemeClr val="accent4"/>
                </a:solidFill>
                <a:effectLst/>
              </a:rPr>
              <a:t>Provision of information on the state and pollution of natural ecosystems, climate, air, soil, oceans</a:t>
            </a:r>
            <a:br>
              <a:rPr lang="en-US" sz="2400" dirty="0">
                <a:solidFill>
                  <a:schemeClr val="accent4"/>
                </a:solidFill>
                <a:effectLst/>
              </a:rPr>
            </a:br>
            <a:endParaRPr lang="ru-RU" sz="2400" dirty="0">
              <a:solidFill>
                <a:schemeClr val="accent4"/>
              </a:solidFill>
              <a:effectLst/>
            </a:endParaRPr>
          </a:p>
        </p:txBody>
      </p:sp>
      <p:sp>
        <p:nvSpPr>
          <p:cNvPr id="4" name="Объект 3"/>
          <p:cNvSpPr>
            <a:spLocks noGrp="1"/>
          </p:cNvSpPr>
          <p:nvPr>
            <p:ph sz="quarter" idx="13"/>
          </p:nvPr>
        </p:nvSpPr>
        <p:spPr>
          <a:xfrm>
            <a:off x="827584" y="1124041"/>
            <a:ext cx="8136904" cy="5545319"/>
          </a:xfrm>
          <a:effectLst/>
        </p:spPr>
        <p:txBody>
          <a:bodyPr>
            <a:normAutofit lnSpcReduction="10000"/>
          </a:bodyPr>
          <a:lstStyle/>
          <a:p>
            <a:pPr marL="45720" indent="0">
              <a:buNone/>
            </a:pPr>
            <a:r>
              <a:rPr lang="en-US" sz="2400" dirty="0" smtClean="0">
                <a:solidFill>
                  <a:schemeClr val="accent1"/>
                </a:solidFill>
              </a:rPr>
              <a:t>Sand </a:t>
            </a:r>
            <a:r>
              <a:rPr lang="en-US" sz="2400" dirty="0">
                <a:solidFill>
                  <a:schemeClr val="accent1"/>
                </a:solidFill>
              </a:rPr>
              <a:t>and dust </a:t>
            </a:r>
            <a:r>
              <a:rPr lang="en-US" sz="2400" dirty="0" smtClean="0">
                <a:solidFill>
                  <a:schemeClr val="accent1"/>
                </a:solidFill>
              </a:rPr>
              <a:t>storm EWS;</a:t>
            </a:r>
            <a:endParaRPr lang="en-US" sz="2400" dirty="0">
              <a:solidFill>
                <a:schemeClr val="accent1"/>
              </a:solidFill>
            </a:endParaRPr>
          </a:p>
          <a:p>
            <a:pPr marL="45720" indent="0">
              <a:buNone/>
            </a:pPr>
            <a:r>
              <a:rPr lang="en-US" sz="2400" dirty="0">
                <a:solidFill>
                  <a:schemeClr val="accent1"/>
                </a:solidFill>
              </a:rPr>
              <a:t>Integrated Global Information System for Greenhouse Gases</a:t>
            </a:r>
            <a:r>
              <a:rPr lang="en-US" sz="2400" dirty="0" smtClean="0">
                <a:solidFill>
                  <a:schemeClr val="accent1"/>
                </a:solidFill>
              </a:rPr>
              <a:t>;</a:t>
            </a:r>
          </a:p>
          <a:p>
            <a:pPr marL="45720" indent="0">
              <a:buNone/>
            </a:pPr>
            <a:r>
              <a:rPr lang="en-US" sz="2400" dirty="0">
                <a:solidFill>
                  <a:schemeClr val="accent1"/>
                </a:solidFill>
              </a:rPr>
              <a:t>The annual WMO statement on the status of the global climate;</a:t>
            </a:r>
          </a:p>
          <a:p>
            <a:pPr marL="45720" indent="0">
              <a:buNone/>
            </a:pPr>
            <a:r>
              <a:rPr lang="en-US" sz="2400" dirty="0">
                <a:solidFill>
                  <a:schemeClr val="accent1"/>
                </a:solidFill>
              </a:rPr>
              <a:t>The publication of WMO and UNEP "Scientific Assessment of Ozone Depletion";</a:t>
            </a:r>
          </a:p>
          <a:p>
            <a:pPr marL="45720" indent="0">
              <a:buNone/>
            </a:pPr>
            <a:r>
              <a:rPr lang="en-US" sz="2400" dirty="0">
                <a:solidFill>
                  <a:schemeClr val="accent1"/>
                </a:solidFill>
              </a:rPr>
              <a:t>Recommendations for comprehensive terrestrial network aerosols;</a:t>
            </a:r>
          </a:p>
          <a:p>
            <a:pPr marL="45720" indent="0">
              <a:buNone/>
            </a:pPr>
            <a:r>
              <a:rPr lang="en-US" sz="2400" dirty="0">
                <a:solidFill>
                  <a:schemeClr val="accent1"/>
                </a:solidFill>
              </a:rPr>
              <a:t>Network lidar observations of aerosols;</a:t>
            </a:r>
          </a:p>
          <a:p>
            <a:pPr marL="45720" indent="0">
              <a:buNone/>
            </a:pPr>
            <a:r>
              <a:rPr lang="en-US" sz="2400" dirty="0">
                <a:solidFill>
                  <a:schemeClr val="accent1"/>
                </a:solidFill>
              </a:rPr>
              <a:t>The </a:t>
            </a:r>
            <a:r>
              <a:rPr lang="en-US" sz="2400" dirty="0" smtClean="0">
                <a:solidFill>
                  <a:schemeClr val="accent1"/>
                </a:solidFill>
              </a:rPr>
              <a:t>annual WMO  </a:t>
            </a:r>
            <a:r>
              <a:rPr lang="en-US" sz="2400" dirty="0">
                <a:solidFill>
                  <a:schemeClr val="accent1"/>
                </a:solidFill>
              </a:rPr>
              <a:t>Greenhouse Gas Bulletin;</a:t>
            </a:r>
          </a:p>
          <a:p>
            <a:pPr marL="45720" indent="0">
              <a:buNone/>
            </a:pPr>
            <a:r>
              <a:rPr lang="en-US" sz="2400" dirty="0" smtClean="0">
                <a:solidFill>
                  <a:schemeClr val="accent1"/>
                </a:solidFill>
              </a:rPr>
              <a:t>WMO Bulletin on Aerosols;</a:t>
            </a:r>
            <a:endParaRPr lang="en-US" sz="2400" dirty="0">
              <a:solidFill>
                <a:schemeClr val="accent1"/>
              </a:solidFill>
            </a:endParaRPr>
          </a:p>
          <a:p>
            <a:pPr marL="45720" indent="0">
              <a:buNone/>
            </a:pPr>
            <a:r>
              <a:rPr lang="en-US" sz="2400" dirty="0">
                <a:solidFill>
                  <a:schemeClr val="accent1"/>
                </a:solidFill>
              </a:rPr>
              <a:t>Joint research to </a:t>
            </a:r>
            <a:r>
              <a:rPr lang="en-US" sz="2400" dirty="0" smtClean="0">
                <a:solidFill>
                  <a:schemeClr val="accent1"/>
                </a:solidFill>
              </a:rPr>
              <a:t>develop a services on biomass burning</a:t>
            </a:r>
            <a:endParaRPr lang="ru-RU" sz="2400" dirty="0">
              <a:solidFill>
                <a:schemeClr val="accent1"/>
              </a:solidFill>
            </a:endParaRPr>
          </a:p>
        </p:txBody>
      </p:sp>
    </p:spTree>
    <p:extLst>
      <p:ext uri="{BB962C8B-B14F-4D97-AF65-F5344CB8AC3E}">
        <p14:creationId xmlns:p14="http://schemas.microsoft.com/office/powerpoint/2010/main" xmlns="" val="4235785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755576" y="188640"/>
            <a:ext cx="8064896" cy="1143000"/>
          </a:xfrm>
        </p:spPr>
        <p:txBody>
          <a:bodyPr/>
          <a:lstStyle/>
          <a:p>
            <a:pPr marL="0" indent="0" algn="ctr">
              <a:buNone/>
            </a:pPr>
            <a:r>
              <a:rPr lang="en-US" sz="2800" dirty="0">
                <a:solidFill>
                  <a:schemeClr val="accent4"/>
                </a:solidFill>
                <a:effectLst/>
              </a:rPr>
              <a:t>WMO's role in sustainable development</a:t>
            </a:r>
            <a:endParaRPr lang="ru-RU" sz="2800" dirty="0">
              <a:solidFill>
                <a:schemeClr val="accent4"/>
              </a:solidFill>
              <a:effectLst/>
            </a:endParaRPr>
          </a:p>
        </p:txBody>
      </p:sp>
      <p:graphicFrame>
        <p:nvGraphicFramePr>
          <p:cNvPr id="2" name="Объект 1"/>
          <p:cNvGraphicFramePr>
            <a:graphicFrameLocks noGrp="1"/>
          </p:cNvGraphicFramePr>
          <p:nvPr>
            <p:ph sz="quarter" idx="13"/>
            <p:extLst>
              <p:ext uri="{D42A27DB-BD31-4B8C-83A1-F6EECF244321}">
                <p14:modId xmlns:p14="http://schemas.microsoft.com/office/powerpoint/2010/main" xmlns="" val="3005424167"/>
              </p:ext>
            </p:extLst>
          </p:nvPr>
        </p:nvGraphicFramePr>
        <p:xfrm>
          <a:off x="899592" y="764704"/>
          <a:ext cx="8137525" cy="5752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Овал 4"/>
          <p:cNvSpPr/>
          <p:nvPr/>
        </p:nvSpPr>
        <p:spPr>
          <a:xfrm>
            <a:off x="4104681" y="2857864"/>
            <a:ext cx="2145196" cy="21451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WMO</a:t>
            </a:r>
            <a:endParaRPr lang="ru-RU" sz="2400" dirty="0"/>
          </a:p>
        </p:txBody>
      </p:sp>
      <p:sp>
        <p:nvSpPr>
          <p:cNvPr id="8" name="Кольцо 7"/>
          <p:cNvSpPr/>
          <p:nvPr/>
        </p:nvSpPr>
        <p:spPr>
          <a:xfrm>
            <a:off x="3635896" y="2367507"/>
            <a:ext cx="3139126" cy="3139126"/>
          </a:xfrm>
          <a:prstGeom prst="don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9" name="TextBox 8"/>
          <p:cNvSpPr txBox="1"/>
          <p:nvPr/>
        </p:nvSpPr>
        <p:spPr>
          <a:xfrm rot="800722">
            <a:off x="4511373" y="2796310"/>
            <a:ext cx="1633471" cy="958573"/>
          </a:xfrm>
          <a:prstGeom prst="rect">
            <a:avLst/>
          </a:prstGeom>
          <a:noFill/>
        </p:spPr>
        <p:txBody>
          <a:bodyPr wrap="none" rtlCol="0">
            <a:prstTxWarp prst="textArchUp">
              <a:avLst/>
            </a:prstTxWarp>
            <a:spAutoFit/>
          </a:bodyPr>
          <a:lstStyle/>
          <a:p>
            <a:r>
              <a:rPr lang="en-US" dirty="0" smtClean="0"/>
              <a:t>   </a:t>
            </a:r>
          </a:p>
          <a:p>
            <a:r>
              <a:rPr lang="en-US" dirty="0"/>
              <a:t> </a:t>
            </a:r>
            <a:r>
              <a:rPr lang="en-US" dirty="0" smtClean="0"/>
              <a:t>  </a:t>
            </a:r>
            <a:r>
              <a:rPr lang="en-US" dirty="0" smtClean="0">
                <a:solidFill>
                  <a:schemeClr val="bg1"/>
                </a:solidFill>
              </a:rPr>
              <a:t>Service</a:t>
            </a:r>
            <a:r>
              <a:rPr lang="en-US" dirty="0" smtClean="0"/>
              <a:t> </a:t>
            </a:r>
            <a:r>
              <a:rPr lang="en-US" dirty="0" smtClean="0">
                <a:solidFill>
                  <a:schemeClr val="bg1"/>
                </a:solidFill>
              </a:rPr>
              <a:t>delivery</a:t>
            </a:r>
            <a:endParaRPr lang="ru-RU" dirty="0">
              <a:solidFill>
                <a:schemeClr val="bg1"/>
              </a:solidFill>
            </a:endParaRPr>
          </a:p>
        </p:txBody>
      </p:sp>
      <p:sp>
        <p:nvSpPr>
          <p:cNvPr id="10" name="TextBox 9"/>
          <p:cNvSpPr txBox="1"/>
          <p:nvPr/>
        </p:nvSpPr>
        <p:spPr>
          <a:xfrm rot="18076068">
            <a:off x="4346586" y="3037229"/>
            <a:ext cx="1763030" cy="1943431"/>
          </a:xfrm>
          <a:prstGeom prst="rect">
            <a:avLst/>
          </a:prstGeom>
          <a:noFill/>
          <a:ln>
            <a:noFill/>
          </a:ln>
        </p:spPr>
        <p:txBody>
          <a:bodyPr wrap="none" rtlCol="0">
            <a:prstTxWarp prst="textArchUp">
              <a:avLst>
                <a:gd name="adj" fmla="val 10958329"/>
              </a:avLst>
            </a:prstTxWarp>
            <a:spAutoFit/>
          </a:bodyPr>
          <a:lstStyle/>
          <a:p>
            <a:r>
              <a:rPr lang="en-US" sz="1400" b="1" dirty="0" smtClean="0">
                <a:solidFill>
                  <a:schemeClr val="bg1"/>
                </a:solidFill>
              </a:rPr>
              <a:t>forecasting </a:t>
            </a:r>
            <a:r>
              <a:rPr lang="en-US" sz="1400" b="1" dirty="0">
                <a:solidFill>
                  <a:schemeClr val="bg1"/>
                </a:solidFill>
              </a:rPr>
              <a:t>and early warning </a:t>
            </a:r>
            <a:endParaRPr lang="en-US" sz="1400" b="1" dirty="0" smtClean="0">
              <a:solidFill>
                <a:schemeClr val="bg1"/>
              </a:solidFill>
            </a:endParaRPr>
          </a:p>
          <a:p>
            <a:r>
              <a:rPr lang="en-US" sz="1400" b="1" dirty="0" smtClean="0">
                <a:solidFill>
                  <a:schemeClr val="bg1"/>
                </a:solidFill>
              </a:rPr>
              <a:t>of </a:t>
            </a:r>
            <a:r>
              <a:rPr lang="en-US" sz="1400" b="1" dirty="0">
                <a:solidFill>
                  <a:schemeClr val="bg1"/>
                </a:solidFill>
              </a:rPr>
              <a:t>extreme weather and </a:t>
            </a:r>
            <a:endParaRPr lang="en-US" sz="1400" b="1" dirty="0" smtClean="0">
              <a:solidFill>
                <a:schemeClr val="bg1"/>
              </a:solidFill>
            </a:endParaRPr>
          </a:p>
          <a:p>
            <a:r>
              <a:rPr lang="en-US" sz="1400" b="1" dirty="0" smtClean="0">
                <a:solidFill>
                  <a:schemeClr val="bg1"/>
                </a:solidFill>
              </a:rPr>
              <a:t>Climate events</a:t>
            </a:r>
            <a:r>
              <a:rPr lang="en-US" sz="1400" b="1" dirty="0" smtClean="0"/>
              <a:t> </a:t>
            </a:r>
            <a:endParaRPr lang="ru-RU" sz="1400" b="1" dirty="0"/>
          </a:p>
        </p:txBody>
      </p:sp>
      <p:cxnSp>
        <p:nvCxnSpPr>
          <p:cNvPr id="14" name="Прямая соединительная линия 13"/>
          <p:cNvCxnSpPr/>
          <p:nvPr/>
        </p:nvCxnSpPr>
        <p:spPr>
          <a:xfrm>
            <a:off x="4211960" y="2751110"/>
            <a:ext cx="504056" cy="533874"/>
          </a:xfrm>
          <a:prstGeom prst="line">
            <a:avLst/>
          </a:prstGeom>
          <a:ln w="19050" cmpd="sng"/>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8526475">
            <a:off x="4496118" y="3316559"/>
            <a:ext cx="2052399" cy="1564970"/>
          </a:xfrm>
          <a:prstGeom prst="rect">
            <a:avLst/>
          </a:prstGeom>
          <a:noFill/>
        </p:spPr>
        <p:txBody>
          <a:bodyPr wrap="none" rtlCol="0">
            <a:prstTxWarp prst="textArchDown">
              <a:avLst>
                <a:gd name="adj" fmla="val 123348"/>
              </a:avLst>
            </a:prstTxWarp>
            <a:spAutoFit/>
          </a:bodyPr>
          <a:lstStyle/>
          <a:p>
            <a:r>
              <a:rPr lang="en-US" sz="1600" b="1" dirty="0" smtClean="0">
                <a:latin typeface="+mj-lt"/>
              </a:rPr>
              <a:t> </a:t>
            </a:r>
            <a:r>
              <a:rPr lang="en-US" sz="1600" b="1" dirty="0" smtClean="0">
                <a:solidFill>
                  <a:schemeClr val="bg1"/>
                </a:solidFill>
                <a:latin typeface="+mj-lt"/>
              </a:rPr>
              <a:t>Information </a:t>
            </a:r>
            <a:r>
              <a:rPr lang="en-US" sz="1600" b="1" dirty="0">
                <a:solidFill>
                  <a:schemeClr val="bg1"/>
                </a:solidFill>
                <a:latin typeface="+mj-lt"/>
              </a:rPr>
              <a:t>about the condition </a:t>
            </a:r>
            <a:endParaRPr lang="en-US" sz="1600" b="1" dirty="0" smtClean="0">
              <a:solidFill>
                <a:schemeClr val="bg1"/>
              </a:solidFill>
              <a:latin typeface="+mj-lt"/>
            </a:endParaRPr>
          </a:p>
          <a:p>
            <a:r>
              <a:rPr lang="en-US" sz="1600" b="1" dirty="0" smtClean="0">
                <a:solidFill>
                  <a:schemeClr val="bg1"/>
                </a:solidFill>
                <a:latin typeface="+mj-lt"/>
              </a:rPr>
              <a:t>          and </a:t>
            </a:r>
            <a:r>
              <a:rPr lang="en-US" sz="1600" b="1" dirty="0">
                <a:solidFill>
                  <a:schemeClr val="bg1"/>
                </a:solidFill>
                <a:latin typeface="+mj-lt"/>
              </a:rPr>
              <a:t>pollution </a:t>
            </a:r>
            <a:r>
              <a:rPr lang="en-US" sz="1600" b="1" dirty="0" smtClean="0">
                <a:solidFill>
                  <a:schemeClr val="bg1"/>
                </a:solidFill>
                <a:latin typeface="+mj-lt"/>
              </a:rPr>
              <a:t>of environment</a:t>
            </a:r>
            <a:endParaRPr lang="en-US" sz="1600" b="1" dirty="0">
              <a:solidFill>
                <a:schemeClr val="bg1"/>
              </a:solidFill>
              <a:latin typeface="+mj-lt"/>
            </a:endParaRPr>
          </a:p>
          <a:p>
            <a:endParaRPr lang="ru-RU" sz="1600" dirty="0"/>
          </a:p>
        </p:txBody>
      </p:sp>
      <p:cxnSp>
        <p:nvCxnSpPr>
          <p:cNvPr id="19" name="Прямая соединительная линия 18"/>
          <p:cNvCxnSpPr/>
          <p:nvPr/>
        </p:nvCxnSpPr>
        <p:spPr>
          <a:xfrm flipH="1">
            <a:off x="5868144" y="3068960"/>
            <a:ext cx="648072" cy="43204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a:off x="4716016" y="4671070"/>
            <a:ext cx="216024" cy="71805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03988" y="4943613"/>
            <a:ext cx="1598515" cy="646331"/>
          </a:xfrm>
          <a:prstGeom prst="rect">
            <a:avLst/>
          </a:prstGeom>
          <a:noFill/>
        </p:spPr>
        <p:txBody>
          <a:bodyPr wrap="none" rtlCol="0">
            <a:spAutoFit/>
          </a:bodyPr>
          <a:lstStyle/>
          <a:p>
            <a:r>
              <a:rPr lang="en-US" b="1" dirty="0" smtClean="0"/>
              <a:t>     </a:t>
            </a:r>
            <a:r>
              <a:rPr lang="en-US" b="1" dirty="0" smtClean="0">
                <a:solidFill>
                  <a:schemeClr val="bg1"/>
                </a:solidFill>
              </a:rPr>
              <a:t>Social </a:t>
            </a:r>
          </a:p>
          <a:p>
            <a:r>
              <a:rPr lang="en-US" b="1" dirty="0" smtClean="0">
                <a:solidFill>
                  <a:schemeClr val="bg1"/>
                </a:solidFill>
              </a:rPr>
              <a:t>development</a:t>
            </a:r>
            <a:endParaRPr lang="ru-RU" b="1" dirty="0">
              <a:solidFill>
                <a:schemeClr val="bg1"/>
              </a:solidFill>
            </a:endParaRPr>
          </a:p>
        </p:txBody>
      </p:sp>
    </p:spTree>
    <p:extLst>
      <p:ext uri="{BB962C8B-B14F-4D97-AF65-F5344CB8AC3E}">
        <p14:creationId xmlns:p14="http://schemas.microsoft.com/office/powerpoint/2010/main" xmlns="" val="141844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043608" y="188640"/>
            <a:ext cx="7920880" cy="2376264"/>
          </a:xfrm>
        </p:spPr>
        <p:txBody>
          <a:bodyPr/>
          <a:lstStyle/>
          <a:p>
            <a:pPr marL="45720" lvl="0" indent="0" algn="l">
              <a:spcBef>
                <a:spcPct val="20000"/>
              </a:spcBef>
              <a:spcAft>
                <a:spcPts val="300"/>
              </a:spcAft>
              <a:buNone/>
            </a:pPr>
            <a:r>
              <a:rPr lang="en-US" sz="2800" dirty="0">
                <a:solidFill>
                  <a:srgbClr val="00B050"/>
                </a:solidFill>
                <a:effectLst/>
                <a:ea typeface="+mn-ea"/>
                <a:cs typeface="+mn-cs"/>
              </a:rPr>
              <a:t>The S</a:t>
            </a:r>
            <a:r>
              <a:rPr lang="en-US" sz="2800" dirty="0" smtClean="0">
                <a:solidFill>
                  <a:srgbClr val="00B050"/>
                </a:solidFill>
                <a:effectLst/>
                <a:ea typeface="+mn-ea"/>
                <a:cs typeface="+mn-cs"/>
              </a:rPr>
              <a:t>ustainable </a:t>
            </a:r>
            <a:r>
              <a:rPr lang="en-US" sz="2800" dirty="0">
                <a:solidFill>
                  <a:srgbClr val="00B050"/>
                </a:solidFill>
                <a:effectLst/>
                <a:ea typeface="+mn-ea"/>
                <a:cs typeface="+mn-cs"/>
              </a:rPr>
              <a:t>D</a:t>
            </a:r>
            <a:r>
              <a:rPr lang="en-US" sz="2800" dirty="0" smtClean="0">
                <a:solidFill>
                  <a:srgbClr val="00B050"/>
                </a:solidFill>
                <a:effectLst/>
                <a:ea typeface="+mn-ea"/>
                <a:cs typeface="+mn-cs"/>
              </a:rPr>
              <a:t>evelopment </a:t>
            </a:r>
            <a:r>
              <a:rPr lang="en-US" sz="2800" dirty="0">
                <a:solidFill>
                  <a:srgbClr val="00B050"/>
                </a:solidFill>
                <a:effectLst/>
                <a:ea typeface="+mn-ea"/>
                <a:cs typeface="+mn-cs"/>
              </a:rPr>
              <a:t>G</a:t>
            </a:r>
            <a:r>
              <a:rPr lang="en-US" sz="2800" dirty="0" smtClean="0">
                <a:solidFill>
                  <a:srgbClr val="00B050"/>
                </a:solidFill>
                <a:effectLst/>
                <a:ea typeface="+mn-ea"/>
                <a:cs typeface="+mn-cs"/>
              </a:rPr>
              <a:t>oals</a:t>
            </a:r>
            <a:r>
              <a:rPr lang="en-US" sz="2000" b="0" dirty="0" smtClean="0">
                <a:solidFill>
                  <a:srgbClr val="4E67C8"/>
                </a:solidFill>
                <a:effectLst/>
                <a:ea typeface="+mn-ea"/>
                <a:cs typeface="+mn-cs"/>
              </a:rPr>
              <a:t> </a:t>
            </a:r>
            <a:r>
              <a:rPr lang="en-US" sz="2000" b="0" dirty="0">
                <a:solidFill>
                  <a:srgbClr val="4E67C8"/>
                </a:solidFill>
                <a:effectLst/>
                <a:ea typeface="+mn-ea"/>
                <a:cs typeface="+mn-cs"/>
              </a:rPr>
              <a:t/>
            </a:r>
            <a:br>
              <a:rPr lang="en-US" sz="2000" b="0" dirty="0">
                <a:solidFill>
                  <a:srgbClr val="4E67C8"/>
                </a:solidFill>
                <a:effectLst/>
                <a:ea typeface="+mn-ea"/>
                <a:cs typeface="+mn-cs"/>
              </a:rPr>
            </a:br>
            <a:r>
              <a:rPr lang="en-US" sz="2000" b="0" dirty="0" smtClean="0">
                <a:solidFill>
                  <a:srgbClr val="4E67C8"/>
                </a:solidFill>
                <a:effectLst/>
                <a:ea typeface="+mn-ea"/>
                <a:cs typeface="+mn-cs"/>
              </a:rPr>
              <a:t/>
            </a:r>
            <a:br>
              <a:rPr lang="en-US" sz="2000" b="0" dirty="0" smtClean="0">
                <a:solidFill>
                  <a:srgbClr val="4E67C8"/>
                </a:solidFill>
                <a:effectLst/>
                <a:ea typeface="+mn-ea"/>
                <a:cs typeface="+mn-cs"/>
              </a:rPr>
            </a:br>
            <a:r>
              <a:rPr lang="en-US" sz="2000" b="0" dirty="0" smtClean="0">
                <a:solidFill>
                  <a:srgbClr val="4E67C8"/>
                </a:solidFill>
                <a:effectLst/>
                <a:ea typeface="+mn-ea"/>
                <a:cs typeface="+mn-cs"/>
              </a:rPr>
              <a:t>17 </a:t>
            </a:r>
            <a:r>
              <a:rPr lang="en-US" sz="1800" b="0" dirty="0" smtClean="0">
                <a:solidFill>
                  <a:srgbClr val="4E67C8"/>
                </a:solidFill>
                <a:effectLst/>
                <a:ea typeface="+mn-ea"/>
                <a:cs typeface="+mn-cs"/>
              </a:rPr>
              <a:t>post-2015 sustainable </a:t>
            </a:r>
            <a:r>
              <a:rPr lang="en-US" sz="1800" b="0" dirty="0">
                <a:solidFill>
                  <a:srgbClr val="4E67C8"/>
                </a:solidFill>
                <a:effectLst/>
                <a:ea typeface="+mn-ea"/>
                <a:cs typeface="+mn-cs"/>
              </a:rPr>
              <a:t>development </a:t>
            </a:r>
            <a:r>
              <a:rPr lang="en-US" sz="1800" b="0" dirty="0" smtClean="0">
                <a:solidFill>
                  <a:srgbClr val="4E67C8"/>
                </a:solidFill>
                <a:effectLst/>
                <a:ea typeface="+mn-ea"/>
                <a:cs typeface="+mn-cs"/>
              </a:rPr>
              <a:t>goals are proposed. </a:t>
            </a:r>
            <a:r>
              <a:rPr lang="en-US" sz="1800" b="0" dirty="0">
                <a:solidFill>
                  <a:srgbClr val="4E67C8"/>
                </a:solidFill>
                <a:effectLst/>
                <a:ea typeface="+mn-ea"/>
                <a:cs typeface="+mn-cs"/>
              </a:rPr>
              <a:t>WMO, in collaboration with </a:t>
            </a:r>
            <a:r>
              <a:rPr lang="en-US" sz="1800" b="0" dirty="0" smtClean="0">
                <a:solidFill>
                  <a:srgbClr val="4E67C8"/>
                </a:solidFill>
                <a:effectLst/>
                <a:ea typeface="+mn-ea"/>
                <a:cs typeface="+mn-cs"/>
              </a:rPr>
              <a:t>partner organizations can </a:t>
            </a:r>
            <a:r>
              <a:rPr lang="en-US" sz="1800" b="0" dirty="0">
                <a:solidFill>
                  <a:srgbClr val="4E67C8"/>
                </a:solidFill>
                <a:effectLst/>
                <a:ea typeface="+mn-ea"/>
                <a:cs typeface="+mn-cs"/>
              </a:rPr>
              <a:t>contribute to the implementation and achievement of </a:t>
            </a:r>
            <a:r>
              <a:rPr lang="en-US" sz="1800" b="0" dirty="0" smtClean="0">
                <a:solidFill>
                  <a:srgbClr val="4E67C8"/>
                </a:solidFill>
                <a:effectLst/>
                <a:ea typeface="+mn-ea"/>
                <a:cs typeface="+mn-cs"/>
              </a:rPr>
              <a:t>14 goals.</a:t>
            </a:r>
            <a:endParaRPr lang="ru-RU" sz="1800" dirty="0">
              <a:solidFill>
                <a:schemeClr val="accent4"/>
              </a:solidFill>
              <a:effectLst/>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xmlns="" val="2388534723"/>
              </p:ext>
            </p:extLst>
          </p:nvPr>
        </p:nvGraphicFramePr>
        <p:xfrm>
          <a:off x="899592" y="1916832"/>
          <a:ext cx="7992888" cy="4932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701063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043608" y="21220"/>
            <a:ext cx="7560840" cy="743484"/>
          </a:xfrm>
        </p:spPr>
        <p:txBody>
          <a:bodyPr/>
          <a:lstStyle/>
          <a:p>
            <a:pPr marL="0" indent="0" algn="ctr">
              <a:buNone/>
            </a:pPr>
            <a:r>
              <a:rPr lang="en-US" sz="2800" dirty="0">
                <a:solidFill>
                  <a:srgbClr val="00B050"/>
                </a:solidFill>
                <a:effectLst/>
              </a:rPr>
              <a:t>The </a:t>
            </a:r>
            <a:r>
              <a:rPr lang="en-US" sz="2800" dirty="0" smtClean="0">
                <a:solidFill>
                  <a:srgbClr val="00B050"/>
                </a:solidFill>
                <a:effectLst/>
              </a:rPr>
              <a:t>Sustainable Development </a:t>
            </a:r>
            <a:r>
              <a:rPr lang="en-US" sz="2800" dirty="0">
                <a:solidFill>
                  <a:srgbClr val="00B050"/>
                </a:solidFill>
                <a:effectLst/>
              </a:rPr>
              <a:t>G</a:t>
            </a:r>
            <a:r>
              <a:rPr lang="en-US" sz="2800" dirty="0" smtClean="0">
                <a:solidFill>
                  <a:srgbClr val="00B050"/>
                </a:solidFill>
                <a:effectLst/>
              </a:rPr>
              <a:t>oals</a:t>
            </a:r>
            <a:endParaRPr lang="ru-RU" sz="2800" dirty="0">
              <a:solidFill>
                <a:srgbClr val="00B050"/>
              </a:solidFill>
            </a:endParaRPr>
          </a:p>
        </p:txBody>
      </p:sp>
      <p:graphicFrame>
        <p:nvGraphicFramePr>
          <p:cNvPr id="2" name="Объект 1"/>
          <p:cNvGraphicFramePr>
            <a:graphicFrameLocks noGrp="1"/>
          </p:cNvGraphicFramePr>
          <p:nvPr>
            <p:ph sz="quarter" idx="13"/>
            <p:extLst>
              <p:ext uri="{D42A27DB-BD31-4B8C-83A1-F6EECF244321}">
                <p14:modId xmlns:p14="http://schemas.microsoft.com/office/powerpoint/2010/main" xmlns="" val="2633348533"/>
              </p:ext>
            </p:extLst>
          </p:nvPr>
        </p:nvGraphicFramePr>
        <p:xfrm>
          <a:off x="899592" y="572630"/>
          <a:ext cx="8064896" cy="6285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8909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13" name="Объект 12"/>
          <p:cNvSpPr>
            <a:spLocks noGrp="1"/>
          </p:cNvSpPr>
          <p:nvPr>
            <p:ph sz="quarter" idx="4294967295"/>
          </p:nvPr>
        </p:nvSpPr>
        <p:spPr>
          <a:xfrm>
            <a:off x="683568" y="1784321"/>
            <a:ext cx="2736304" cy="2868813"/>
          </a:xfrm>
          <a:solidFill>
            <a:schemeClr val="accent2"/>
          </a:solidFill>
        </p:spPr>
        <p:txBody>
          <a:bodyPr>
            <a:normAutofit fontScale="92500" lnSpcReduction="20000"/>
          </a:bodyPr>
          <a:lstStyle/>
          <a:p>
            <a:pPr marL="45720" indent="0" algn="ctr">
              <a:buNone/>
            </a:pPr>
            <a:r>
              <a:rPr lang="en-US" sz="2800" dirty="0">
                <a:solidFill>
                  <a:schemeClr val="bg1"/>
                </a:solidFill>
              </a:rPr>
              <a:t>The effective operation of NMHS </a:t>
            </a:r>
            <a:r>
              <a:rPr lang="en-US" sz="2800" dirty="0" smtClean="0">
                <a:solidFill>
                  <a:schemeClr val="bg1"/>
                </a:solidFill>
              </a:rPr>
              <a:t>is a prerequisite for the </a:t>
            </a:r>
            <a:r>
              <a:rPr lang="en-US" sz="2800" dirty="0">
                <a:solidFill>
                  <a:schemeClr val="bg1"/>
                </a:solidFill>
              </a:rPr>
              <a:t>recognition of WMO's role in sustainable development</a:t>
            </a:r>
          </a:p>
        </p:txBody>
      </p:sp>
      <p:sp>
        <p:nvSpPr>
          <p:cNvPr id="14" name="Объект 13"/>
          <p:cNvSpPr>
            <a:spLocks noGrp="1"/>
          </p:cNvSpPr>
          <p:nvPr>
            <p:ph sz="quarter" idx="4294967295"/>
          </p:nvPr>
        </p:nvSpPr>
        <p:spPr>
          <a:xfrm>
            <a:off x="5652120" y="1777952"/>
            <a:ext cx="2880320" cy="2827221"/>
          </a:xfrm>
          <a:solidFill>
            <a:schemeClr val="accent2"/>
          </a:solidFill>
          <a:ln w="25400" cmpd="sng">
            <a:solidFill>
              <a:schemeClr val="accent1"/>
            </a:solidFill>
          </a:ln>
        </p:spPr>
        <p:txBody>
          <a:bodyPr>
            <a:normAutofit fontScale="92500" lnSpcReduction="20000"/>
          </a:bodyPr>
          <a:lstStyle/>
          <a:p>
            <a:pPr marL="45720" indent="0">
              <a:buNone/>
            </a:pPr>
            <a:r>
              <a:rPr lang="en-US" sz="2800" dirty="0">
                <a:solidFill>
                  <a:schemeClr val="bg1"/>
                </a:solidFill>
              </a:rPr>
              <a:t>Strengthening the role of WMO in the sustainable development increases its credibility and attention to the NMHS </a:t>
            </a:r>
            <a:r>
              <a:rPr lang="en-US" sz="2800" dirty="0" smtClean="0">
                <a:solidFill>
                  <a:schemeClr val="bg1"/>
                </a:solidFill>
              </a:rPr>
              <a:t>of Members</a:t>
            </a:r>
            <a:endParaRPr lang="en-US" sz="2800" dirty="0">
              <a:solidFill>
                <a:schemeClr val="bg1"/>
              </a:solidFill>
            </a:endParaRPr>
          </a:p>
          <a:p>
            <a:pPr marL="45720" indent="0">
              <a:buNone/>
            </a:pPr>
            <a:endParaRPr lang="ru-RU" sz="2800" dirty="0" smtClean="0">
              <a:solidFill>
                <a:schemeClr val="bg1"/>
              </a:solidFill>
            </a:endParaRPr>
          </a:p>
        </p:txBody>
      </p:sp>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5" name="Выгнутая влево стрелка 14"/>
          <p:cNvSpPr/>
          <p:nvPr/>
        </p:nvSpPr>
        <p:spPr>
          <a:xfrm rot="16200000">
            <a:off x="4337109" y="2295740"/>
            <a:ext cx="973839" cy="5688630"/>
          </a:xfrm>
          <a:prstGeom prst="curvedRightArrow">
            <a:avLst>
              <a:gd name="adj1" fmla="val 29777"/>
              <a:gd name="adj2" fmla="val 56943"/>
              <a:gd name="adj3" fmla="val 2852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6" name="Выгнутая влево стрелка 15"/>
          <p:cNvSpPr/>
          <p:nvPr/>
        </p:nvSpPr>
        <p:spPr>
          <a:xfrm rot="5400000">
            <a:off x="3857924" y="-1756443"/>
            <a:ext cx="1224136" cy="5844655"/>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3" name="Прямоугольник 2"/>
          <p:cNvSpPr/>
          <p:nvPr/>
        </p:nvSpPr>
        <p:spPr>
          <a:xfrm>
            <a:off x="683568" y="1777953"/>
            <a:ext cx="2736304" cy="2875181"/>
          </a:xfrm>
          <a:prstGeom prst="rect">
            <a:avLst/>
          </a:prstGeom>
          <a:no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Овал 3"/>
          <p:cNvSpPr/>
          <p:nvPr/>
        </p:nvSpPr>
        <p:spPr>
          <a:xfrm>
            <a:off x="3419872" y="2060848"/>
            <a:ext cx="2232248"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Прямоугольник 4"/>
          <p:cNvSpPr/>
          <p:nvPr/>
        </p:nvSpPr>
        <p:spPr>
          <a:xfrm>
            <a:off x="5652120" y="1784322"/>
            <a:ext cx="2880320" cy="2875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Прямоугольник 6"/>
          <p:cNvSpPr/>
          <p:nvPr/>
        </p:nvSpPr>
        <p:spPr>
          <a:xfrm>
            <a:off x="2249996" y="2252771"/>
            <a:ext cx="4572000" cy="1200329"/>
          </a:xfrm>
          <a:prstGeom prst="rect">
            <a:avLst/>
          </a:prstGeom>
        </p:spPr>
        <p:txBody>
          <a:bodyPr>
            <a:spAutoFit/>
          </a:bodyPr>
          <a:lstStyle/>
          <a:p>
            <a:pPr lvl="0" algn="ctr"/>
            <a:r>
              <a:rPr lang="en-US" b="1" dirty="0">
                <a:solidFill>
                  <a:srgbClr val="A7EA52">
                    <a:lumMod val="50000"/>
                  </a:srgbClr>
                </a:solidFill>
              </a:rPr>
              <a:t>Global,</a:t>
            </a:r>
          </a:p>
          <a:p>
            <a:pPr lvl="0" algn="ctr"/>
            <a:r>
              <a:rPr lang="en-US" b="1" dirty="0">
                <a:solidFill>
                  <a:srgbClr val="A7EA52">
                    <a:lumMod val="50000"/>
                  </a:srgbClr>
                </a:solidFill>
              </a:rPr>
              <a:t>regional and</a:t>
            </a:r>
          </a:p>
          <a:p>
            <a:pPr lvl="0" algn="ctr"/>
            <a:r>
              <a:rPr lang="en-US" b="1" dirty="0">
                <a:solidFill>
                  <a:srgbClr val="A7EA52">
                    <a:lumMod val="50000"/>
                  </a:srgbClr>
                </a:solidFill>
              </a:rPr>
              <a:t>national</a:t>
            </a:r>
          </a:p>
          <a:p>
            <a:pPr lvl="0" algn="ctr"/>
            <a:r>
              <a:rPr lang="en-US" b="1" dirty="0">
                <a:solidFill>
                  <a:srgbClr val="A7EA52">
                    <a:lumMod val="50000"/>
                  </a:srgbClr>
                </a:solidFill>
              </a:rPr>
              <a:t>levels</a:t>
            </a:r>
            <a:endParaRPr lang="ru-RU" b="1" dirty="0">
              <a:solidFill>
                <a:srgbClr val="A7EA52">
                  <a:lumMod val="50000"/>
                </a:srgbClr>
              </a:solidFill>
            </a:endParaRPr>
          </a:p>
        </p:txBody>
      </p:sp>
    </p:spTree>
    <p:extLst>
      <p:ext uri="{BB962C8B-B14F-4D97-AF65-F5344CB8AC3E}">
        <p14:creationId xmlns:p14="http://schemas.microsoft.com/office/powerpoint/2010/main" xmlns="" val="218796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xmlns="" val="1155462728"/>
              </p:ext>
            </p:extLst>
          </p:nvPr>
        </p:nvGraphicFramePr>
        <p:xfrm>
          <a:off x="569061" y="1484784"/>
          <a:ext cx="8179403"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dsop\Desktop\Для лекции в ВМО\Промежуточные файлы\wmo_log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chemeClr val="accent4"/>
                </a:solidFill>
                <a:effectLst/>
              </a:rPr>
              <a:t>Targets to strengthen the role of WMO in sustainable development</a:t>
            </a:r>
            <a:endParaRPr lang="ru-RU" sz="2800" dirty="0">
              <a:solidFill>
                <a:schemeClr val="accent4"/>
              </a:solidFill>
              <a:effectLst/>
            </a:endParaRPr>
          </a:p>
        </p:txBody>
      </p:sp>
    </p:spTree>
    <p:extLst>
      <p:ext uri="{BB962C8B-B14F-4D97-AF65-F5344CB8AC3E}">
        <p14:creationId xmlns:p14="http://schemas.microsoft.com/office/powerpoint/2010/main" xmlns="" val="3275628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chemeClr val="accent4"/>
                </a:solidFill>
                <a:effectLst/>
              </a:rPr>
              <a:t>M</a:t>
            </a:r>
            <a:r>
              <a:rPr lang="en-US" sz="2800" dirty="0" smtClean="0">
                <a:solidFill>
                  <a:schemeClr val="accent4"/>
                </a:solidFill>
                <a:effectLst/>
              </a:rPr>
              <a:t>echanisms </a:t>
            </a:r>
            <a:r>
              <a:rPr lang="en-US" sz="2800" dirty="0">
                <a:solidFill>
                  <a:schemeClr val="accent4"/>
                </a:solidFill>
                <a:effectLst/>
              </a:rPr>
              <a:t>to strengthen the role of WMO</a:t>
            </a:r>
            <a:endParaRPr lang="ru-RU" sz="2800" dirty="0">
              <a:solidFill>
                <a:schemeClr val="accent4"/>
              </a:solidFill>
              <a:effectLst/>
            </a:endParaRPr>
          </a:p>
        </p:txBody>
      </p:sp>
      <p:sp>
        <p:nvSpPr>
          <p:cNvPr id="4" name="Объект 3"/>
          <p:cNvSpPr>
            <a:spLocks noGrp="1"/>
          </p:cNvSpPr>
          <p:nvPr>
            <p:ph sz="quarter" idx="13"/>
          </p:nvPr>
        </p:nvSpPr>
        <p:spPr>
          <a:xfrm>
            <a:off x="827584" y="1412776"/>
            <a:ext cx="8136904" cy="5256583"/>
          </a:xfrm>
        </p:spPr>
        <p:txBody>
          <a:bodyPr>
            <a:normAutofit/>
          </a:bodyPr>
          <a:lstStyle/>
          <a:p>
            <a:pPr marL="45720" indent="0">
              <a:buNone/>
            </a:pPr>
            <a:r>
              <a:rPr lang="en-US" sz="2400" dirty="0">
                <a:solidFill>
                  <a:schemeClr val="accent1"/>
                </a:solidFill>
              </a:rPr>
              <a:t>Establishing mutually beneficial partnership, </a:t>
            </a:r>
            <a:r>
              <a:rPr lang="en-US" sz="2400" dirty="0" smtClean="0">
                <a:solidFill>
                  <a:schemeClr val="accent1"/>
                </a:solidFill>
              </a:rPr>
              <a:t>result-oriented;</a:t>
            </a:r>
            <a:endParaRPr lang="ru-RU" sz="2400" dirty="0" smtClean="0">
              <a:solidFill>
                <a:schemeClr val="accent1"/>
              </a:solidFill>
            </a:endParaRPr>
          </a:p>
          <a:p>
            <a:pPr marL="45720" indent="0">
              <a:buNone/>
            </a:pPr>
            <a:r>
              <a:rPr lang="en-US" sz="2400" dirty="0">
                <a:solidFill>
                  <a:schemeClr val="accent1"/>
                </a:solidFill>
              </a:rPr>
              <a:t>Leadership in global </a:t>
            </a:r>
            <a:r>
              <a:rPr lang="en-US" sz="2400" dirty="0" smtClean="0">
                <a:solidFill>
                  <a:schemeClr val="accent1"/>
                </a:solidFill>
              </a:rPr>
              <a:t>initiatives;</a:t>
            </a:r>
          </a:p>
          <a:p>
            <a:pPr marL="45720" indent="0">
              <a:buNone/>
            </a:pPr>
            <a:r>
              <a:rPr lang="en-US" sz="2400" dirty="0">
                <a:solidFill>
                  <a:schemeClr val="accent1"/>
                </a:solidFill>
              </a:rPr>
              <a:t>Participation in the multilateral inter-agency </a:t>
            </a:r>
            <a:r>
              <a:rPr lang="en-US" sz="2400" dirty="0" smtClean="0">
                <a:solidFill>
                  <a:schemeClr val="accent1"/>
                </a:solidFill>
              </a:rPr>
              <a:t>initiatives;</a:t>
            </a:r>
            <a:endParaRPr lang="ru-RU" sz="2400" dirty="0" smtClean="0">
              <a:solidFill>
                <a:schemeClr val="accent1"/>
              </a:solidFill>
            </a:endParaRPr>
          </a:p>
          <a:p>
            <a:pPr marL="45720" indent="0">
              <a:buNone/>
            </a:pPr>
            <a:r>
              <a:rPr lang="en-US" sz="2400" dirty="0">
                <a:solidFill>
                  <a:schemeClr val="accent1"/>
                </a:solidFill>
              </a:rPr>
              <a:t>Participation in the creation and support of regional </a:t>
            </a:r>
            <a:r>
              <a:rPr lang="en-US" sz="2400" dirty="0" smtClean="0">
                <a:solidFill>
                  <a:schemeClr val="accent1"/>
                </a:solidFill>
              </a:rPr>
              <a:t>organizations;</a:t>
            </a:r>
          </a:p>
          <a:p>
            <a:pPr marL="45720" indent="0">
              <a:buNone/>
            </a:pPr>
            <a:r>
              <a:rPr lang="en-US" sz="2400" dirty="0">
                <a:solidFill>
                  <a:schemeClr val="accent1"/>
                </a:solidFill>
              </a:rPr>
              <a:t>Improving WMO processes and practices</a:t>
            </a:r>
            <a:r>
              <a:rPr lang="en-US" sz="2400" dirty="0" smtClean="0">
                <a:solidFill>
                  <a:schemeClr val="accent1"/>
                </a:solidFill>
              </a:rPr>
              <a:t>;</a:t>
            </a:r>
          </a:p>
          <a:p>
            <a:pPr marL="45720" indent="0">
              <a:buNone/>
            </a:pPr>
            <a:r>
              <a:rPr lang="en-US" sz="2400" dirty="0">
                <a:solidFill>
                  <a:schemeClr val="accent1"/>
                </a:solidFill>
              </a:rPr>
              <a:t>Information and communication with the public</a:t>
            </a:r>
            <a:r>
              <a:rPr lang="en-US" sz="2400" dirty="0" smtClean="0">
                <a:solidFill>
                  <a:schemeClr val="accent1"/>
                </a:solidFill>
              </a:rPr>
              <a:t>;</a:t>
            </a:r>
            <a:endParaRPr lang="ru-RU" sz="2400" dirty="0" smtClean="0">
              <a:solidFill>
                <a:schemeClr val="accent1"/>
              </a:solidFill>
            </a:endParaRPr>
          </a:p>
          <a:p>
            <a:pPr marL="45720" indent="0">
              <a:buNone/>
            </a:pPr>
            <a:r>
              <a:rPr lang="en-US" sz="2400" dirty="0">
                <a:solidFill>
                  <a:schemeClr val="accent1"/>
                </a:solidFill>
              </a:rPr>
              <a:t>Monitoring and evaluation of performance;</a:t>
            </a:r>
            <a:endParaRPr lang="ru-RU" sz="2400" dirty="0">
              <a:solidFill>
                <a:schemeClr val="accent1"/>
              </a:solidFill>
            </a:endParaRPr>
          </a:p>
        </p:txBody>
      </p:sp>
    </p:spTree>
    <p:extLst>
      <p:ext uri="{BB962C8B-B14F-4D97-AF65-F5344CB8AC3E}">
        <p14:creationId xmlns:p14="http://schemas.microsoft.com/office/powerpoint/2010/main" xmlns="" val="3549805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smtClean="0">
                <a:solidFill>
                  <a:srgbClr val="00B050"/>
                </a:solidFill>
                <a:effectLst/>
              </a:rPr>
              <a:t>Partnerships</a:t>
            </a:r>
            <a:endParaRPr lang="ru-RU" sz="2800" dirty="0">
              <a:solidFill>
                <a:srgbClr val="00B050"/>
              </a:solidFill>
              <a:effectLst/>
            </a:endParaRPr>
          </a:p>
        </p:txBody>
      </p:sp>
      <p:sp>
        <p:nvSpPr>
          <p:cNvPr id="4" name="Объект 3"/>
          <p:cNvSpPr>
            <a:spLocks noGrp="1"/>
          </p:cNvSpPr>
          <p:nvPr>
            <p:ph sz="quarter" idx="13"/>
          </p:nvPr>
        </p:nvSpPr>
        <p:spPr>
          <a:xfrm>
            <a:off x="569061" y="836712"/>
            <a:ext cx="8395427" cy="5832648"/>
          </a:xfrm>
        </p:spPr>
        <p:txBody>
          <a:bodyPr>
            <a:normAutofit/>
          </a:bodyPr>
          <a:lstStyle/>
          <a:p>
            <a:pPr marL="45720" indent="0">
              <a:buNone/>
            </a:pPr>
            <a:endParaRPr lang="ru-RU" sz="2400" dirty="0" smtClean="0">
              <a:solidFill>
                <a:schemeClr val="accent1"/>
              </a:solidFill>
            </a:endParaRPr>
          </a:p>
          <a:p>
            <a:pPr marL="45720" indent="0">
              <a:buNone/>
            </a:pPr>
            <a:endParaRPr lang="ru-RU" sz="2400" dirty="0">
              <a:solidFill>
                <a:schemeClr val="accent1"/>
              </a:solidFill>
            </a:endParaRPr>
          </a:p>
          <a:p>
            <a:pPr marL="45720" indent="0">
              <a:buNone/>
            </a:pPr>
            <a:endParaRPr lang="ru-RU" sz="2400" dirty="0" smtClean="0">
              <a:solidFill>
                <a:schemeClr val="accent1"/>
              </a:solidFill>
            </a:endParaRPr>
          </a:p>
          <a:p>
            <a:pPr marL="45720" indent="0">
              <a:buNone/>
            </a:pPr>
            <a:endParaRPr lang="ru-RU" sz="2400" dirty="0">
              <a:solidFill>
                <a:schemeClr val="accent1"/>
              </a:solidFill>
            </a:endParaRPr>
          </a:p>
          <a:p>
            <a:pPr marL="45720" indent="0">
              <a:buNone/>
            </a:pPr>
            <a:endParaRPr lang="ru-RU" sz="2400" dirty="0" smtClean="0">
              <a:solidFill>
                <a:schemeClr val="accent1"/>
              </a:solidFill>
            </a:endParaRPr>
          </a:p>
          <a:p>
            <a:pPr marL="45720" indent="0">
              <a:buNone/>
            </a:pPr>
            <a:endParaRPr lang="ru-RU" sz="2400" dirty="0">
              <a:solidFill>
                <a:schemeClr val="accent1"/>
              </a:solidFill>
            </a:endParaRPr>
          </a:p>
          <a:p>
            <a:pPr marL="45720" indent="0">
              <a:buNone/>
            </a:pPr>
            <a:endParaRPr lang="ru-RU" sz="2400" dirty="0" smtClean="0">
              <a:solidFill>
                <a:schemeClr val="accent1"/>
              </a:solidFill>
            </a:endParaRPr>
          </a:p>
          <a:p>
            <a:pPr marL="45720" indent="0">
              <a:buNone/>
            </a:pPr>
            <a:endParaRPr lang="ru-RU" sz="2400" dirty="0">
              <a:solidFill>
                <a:schemeClr val="accent1"/>
              </a:solidFill>
            </a:endParaRPr>
          </a:p>
          <a:p>
            <a:pPr marL="45720" indent="0">
              <a:buNone/>
            </a:pPr>
            <a:endParaRPr lang="ru-RU" sz="2400" dirty="0" smtClean="0">
              <a:solidFill>
                <a:schemeClr val="accent1"/>
              </a:solidFill>
            </a:endParaRPr>
          </a:p>
          <a:p>
            <a:pPr marL="45720" indent="0">
              <a:buNone/>
            </a:pPr>
            <a:r>
              <a:rPr lang="en-US" sz="1800" dirty="0">
                <a:solidFill>
                  <a:schemeClr val="accent1"/>
                </a:solidFill>
              </a:rPr>
              <a:t>More than 25 agreements / operating agreements with intergovernmental </a:t>
            </a:r>
            <a:r>
              <a:rPr lang="en-US" sz="1800" dirty="0" smtClean="0">
                <a:solidFill>
                  <a:schemeClr val="accent1"/>
                </a:solidFill>
              </a:rPr>
              <a:t>organizations;</a:t>
            </a:r>
            <a:endParaRPr lang="en-US" sz="1800" dirty="0">
              <a:solidFill>
                <a:schemeClr val="accent1"/>
              </a:solidFill>
            </a:endParaRPr>
          </a:p>
          <a:p>
            <a:pPr marL="45720" indent="0">
              <a:buNone/>
            </a:pPr>
            <a:r>
              <a:rPr lang="en-US" sz="1800" dirty="0">
                <a:solidFill>
                  <a:schemeClr val="accent1"/>
                </a:solidFill>
              </a:rPr>
              <a:t>7 working agreements with international non-governmental </a:t>
            </a:r>
            <a:r>
              <a:rPr lang="en-US" sz="1800" dirty="0" smtClean="0">
                <a:solidFill>
                  <a:schemeClr val="accent1"/>
                </a:solidFill>
              </a:rPr>
              <a:t>organizations;</a:t>
            </a:r>
            <a:endParaRPr lang="en-US" sz="1800" dirty="0">
              <a:solidFill>
                <a:schemeClr val="accent1"/>
              </a:solidFill>
            </a:endParaRPr>
          </a:p>
          <a:p>
            <a:pPr marL="45720" indent="0">
              <a:buNone/>
            </a:pPr>
            <a:r>
              <a:rPr lang="en-US" sz="1800" dirty="0">
                <a:solidFill>
                  <a:schemeClr val="accent1"/>
                </a:solidFill>
              </a:rPr>
              <a:t>68 Memoranda of </a:t>
            </a:r>
            <a:r>
              <a:rPr lang="en-US" sz="1800" dirty="0" smtClean="0">
                <a:solidFill>
                  <a:schemeClr val="accent1"/>
                </a:solidFill>
              </a:rPr>
              <a:t>Understanding</a:t>
            </a:r>
            <a:endParaRPr lang="ru-RU" sz="1800" dirty="0" smtClean="0">
              <a:solidFill>
                <a:schemeClr val="accent1"/>
              </a:solidFill>
            </a:endParaRPr>
          </a:p>
        </p:txBody>
      </p:sp>
      <p:sp>
        <p:nvSpPr>
          <p:cNvPr id="2" name="Блок-схема: альтернативный процесс 1"/>
          <p:cNvSpPr/>
          <p:nvPr/>
        </p:nvSpPr>
        <p:spPr>
          <a:xfrm>
            <a:off x="1076286" y="822585"/>
            <a:ext cx="1152129"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UNESCO</a:t>
            </a:r>
            <a:endParaRPr lang="ru-RU" dirty="0">
              <a:solidFill>
                <a:prstClr val="white"/>
              </a:solidFill>
            </a:endParaRPr>
          </a:p>
        </p:txBody>
      </p:sp>
      <p:sp>
        <p:nvSpPr>
          <p:cNvPr id="7" name="Блок-схема: альтернативный процесс 6"/>
          <p:cNvSpPr/>
          <p:nvPr/>
        </p:nvSpPr>
        <p:spPr>
          <a:xfrm>
            <a:off x="1076286" y="1597590"/>
            <a:ext cx="1152128"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IOC </a:t>
            </a:r>
            <a:r>
              <a:rPr lang="en-US" dirty="0">
                <a:solidFill>
                  <a:prstClr val="white"/>
                </a:solidFill>
              </a:rPr>
              <a:t>of UNESCO</a:t>
            </a:r>
            <a:endParaRPr lang="ru-RU" dirty="0">
              <a:solidFill>
                <a:prstClr val="white"/>
              </a:solidFill>
            </a:endParaRPr>
          </a:p>
        </p:txBody>
      </p:sp>
      <p:sp>
        <p:nvSpPr>
          <p:cNvPr id="8" name="Блок-схема: альтернативный процесс 7"/>
          <p:cNvSpPr/>
          <p:nvPr/>
        </p:nvSpPr>
        <p:spPr>
          <a:xfrm>
            <a:off x="1156464" y="4244556"/>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ITU</a:t>
            </a:r>
            <a:endParaRPr lang="ru-RU" dirty="0">
              <a:solidFill>
                <a:prstClr val="white"/>
              </a:solidFill>
            </a:endParaRPr>
          </a:p>
        </p:txBody>
      </p:sp>
      <p:sp>
        <p:nvSpPr>
          <p:cNvPr id="9" name="Блок-схема: альтернативный процесс 8"/>
          <p:cNvSpPr/>
          <p:nvPr/>
        </p:nvSpPr>
        <p:spPr>
          <a:xfrm>
            <a:off x="1073337" y="3208122"/>
            <a:ext cx="1080654" cy="8478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World Bank Group</a:t>
            </a:r>
            <a:endParaRPr lang="ru-RU" dirty="0">
              <a:solidFill>
                <a:prstClr val="white"/>
              </a:solidFill>
            </a:endParaRPr>
          </a:p>
        </p:txBody>
      </p:sp>
      <p:sp>
        <p:nvSpPr>
          <p:cNvPr id="10" name="Блок-схема: альтернативный процесс 9"/>
          <p:cNvSpPr/>
          <p:nvPr/>
        </p:nvSpPr>
        <p:spPr>
          <a:xfrm>
            <a:off x="7668344" y="817717"/>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WHO</a:t>
            </a:r>
            <a:endParaRPr lang="ru-RU" dirty="0">
              <a:solidFill>
                <a:prstClr val="white"/>
              </a:solidFill>
            </a:endParaRPr>
          </a:p>
        </p:txBody>
      </p:sp>
      <p:sp>
        <p:nvSpPr>
          <p:cNvPr id="11" name="Блок-схема: альтернативный процесс 10"/>
          <p:cNvSpPr/>
          <p:nvPr/>
        </p:nvSpPr>
        <p:spPr>
          <a:xfrm>
            <a:off x="7688589" y="1597590"/>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ICAO</a:t>
            </a:r>
            <a:endParaRPr lang="ru-RU" dirty="0">
              <a:solidFill>
                <a:prstClr val="white"/>
              </a:solidFill>
            </a:endParaRPr>
          </a:p>
        </p:txBody>
      </p:sp>
      <p:sp>
        <p:nvSpPr>
          <p:cNvPr id="12" name="Блок-схема: альтернативный процесс 11"/>
          <p:cNvSpPr/>
          <p:nvPr/>
        </p:nvSpPr>
        <p:spPr>
          <a:xfrm>
            <a:off x="7688589" y="2383156"/>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FAO</a:t>
            </a:r>
            <a:endParaRPr lang="ru-RU" dirty="0">
              <a:solidFill>
                <a:prstClr val="white"/>
              </a:solidFill>
            </a:endParaRPr>
          </a:p>
        </p:txBody>
      </p:sp>
      <p:sp>
        <p:nvSpPr>
          <p:cNvPr id="13" name="Блок-схема: альтернативный процесс 12"/>
          <p:cNvSpPr/>
          <p:nvPr/>
        </p:nvSpPr>
        <p:spPr>
          <a:xfrm>
            <a:off x="7740352" y="3216193"/>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IMO</a:t>
            </a:r>
            <a:endParaRPr lang="ru-RU" dirty="0">
              <a:solidFill>
                <a:prstClr val="white"/>
              </a:solidFill>
            </a:endParaRPr>
          </a:p>
        </p:txBody>
      </p:sp>
      <p:sp>
        <p:nvSpPr>
          <p:cNvPr id="14" name="Блок-схема: узел 13"/>
          <p:cNvSpPr/>
          <p:nvPr/>
        </p:nvSpPr>
        <p:spPr>
          <a:xfrm>
            <a:off x="3635896" y="822585"/>
            <a:ext cx="2007678" cy="18539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UN</a:t>
            </a:r>
            <a:endParaRPr lang="en-US" b="1" dirty="0">
              <a:solidFill>
                <a:prstClr val="white"/>
              </a:solidFill>
            </a:endParaRPr>
          </a:p>
          <a:p>
            <a:pPr algn="ctr"/>
            <a:r>
              <a:rPr lang="en-US" b="1" dirty="0">
                <a:solidFill>
                  <a:prstClr val="white"/>
                </a:solidFill>
              </a:rPr>
              <a:t>UNEP</a:t>
            </a:r>
          </a:p>
          <a:p>
            <a:pPr algn="ctr"/>
            <a:r>
              <a:rPr lang="en-US" b="1" dirty="0">
                <a:solidFill>
                  <a:prstClr val="white"/>
                </a:solidFill>
              </a:rPr>
              <a:t>UNISDR</a:t>
            </a:r>
            <a:endParaRPr lang="ru-RU" b="1" dirty="0" smtClean="0">
              <a:solidFill>
                <a:prstClr val="white"/>
              </a:solidFill>
            </a:endParaRPr>
          </a:p>
        </p:txBody>
      </p:sp>
      <p:sp>
        <p:nvSpPr>
          <p:cNvPr id="15" name="Блок-схема: узел 14"/>
          <p:cNvSpPr/>
          <p:nvPr/>
        </p:nvSpPr>
        <p:spPr>
          <a:xfrm>
            <a:off x="3943628" y="2965718"/>
            <a:ext cx="1392214" cy="13327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WMO</a:t>
            </a:r>
            <a:endParaRPr lang="ru-RU" dirty="0">
              <a:solidFill>
                <a:prstClr val="white"/>
              </a:solidFill>
            </a:endParaRPr>
          </a:p>
        </p:txBody>
      </p:sp>
      <p:sp>
        <p:nvSpPr>
          <p:cNvPr id="16" name="Блок-схема: альтернативный процесс 15"/>
          <p:cNvSpPr/>
          <p:nvPr/>
        </p:nvSpPr>
        <p:spPr>
          <a:xfrm>
            <a:off x="4099675" y="4572571"/>
            <a:ext cx="108012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UNWTO</a:t>
            </a:r>
            <a:endParaRPr lang="ru-RU" dirty="0">
              <a:solidFill>
                <a:prstClr val="white"/>
              </a:solidFill>
            </a:endParaRPr>
          </a:p>
        </p:txBody>
      </p:sp>
      <p:sp>
        <p:nvSpPr>
          <p:cNvPr id="17" name="Блок-схема: альтернативный процесс 16"/>
          <p:cNvSpPr/>
          <p:nvPr/>
        </p:nvSpPr>
        <p:spPr>
          <a:xfrm>
            <a:off x="7740352" y="4103249"/>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IFAD</a:t>
            </a:r>
            <a:endParaRPr lang="ru-RU" dirty="0">
              <a:solidFill>
                <a:prstClr val="white"/>
              </a:solidFill>
            </a:endParaRPr>
          </a:p>
        </p:txBody>
      </p:sp>
      <p:sp>
        <p:nvSpPr>
          <p:cNvPr id="18" name="Блок-схема: альтернативный процесс 17"/>
          <p:cNvSpPr/>
          <p:nvPr/>
        </p:nvSpPr>
        <p:spPr>
          <a:xfrm>
            <a:off x="1046501" y="2390598"/>
            <a:ext cx="1188132"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IAEA</a:t>
            </a:r>
            <a:endParaRPr lang="ru-RU" dirty="0">
              <a:solidFill>
                <a:prstClr val="white"/>
              </a:solidFill>
            </a:endParaRPr>
          </a:p>
        </p:txBody>
      </p:sp>
      <p:cxnSp>
        <p:nvCxnSpPr>
          <p:cNvPr id="20" name="Прямая со стрелкой 19"/>
          <p:cNvCxnSpPr>
            <a:stCxn id="15" idx="7"/>
          </p:cNvCxnSpPr>
          <p:nvPr/>
        </p:nvCxnSpPr>
        <p:spPr>
          <a:xfrm flipV="1">
            <a:off x="5131957" y="1051002"/>
            <a:ext cx="2484079" cy="2109886"/>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5220072" y="2689480"/>
            <a:ext cx="2448272" cy="59550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15" idx="2"/>
          </p:cNvCxnSpPr>
          <p:nvPr/>
        </p:nvCxnSpPr>
        <p:spPr>
          <a:xfrm flipV="1">
            <a:off x="2153991" y="3632069"/>
            <a:ext cx="1789637" cy="3753"/>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4" idx="4"/>
            <a:endCxn id="15" idx="0"/>
          </p:cNvCxnSpPr>
          <p:nvPr/>
        </p:nvCxnSpPr>
        <p:spPr>
          <a:xfrm>
            <a:off x="4639735" y="2676501"/>
            <a:ext cx="0" cy="2892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7" idx="3"/>
          </p:cNvCxnSpPr>
          <p:nvPr/>
        </p:nvCxnSpPr>
        <p:spPr>
          <a:xfrm>
            <a:off x="2228414" y="1903914"/>
            <a:ext cx="1731104" cy="1493876"/>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5" name="Прямая со стрелкой 1024"/>
          <p:cNvCxnSpPr>
            <a:stCxn id="2" idx="3"/>
          </p:cNvCxnSpPr>
          <p:nvPr/>
        </p:nvCxnSpPr>
        <p:spPr>
          <a:xfrm>
            <a:off x="2228415" y="1128909"/>
            <a:ext cx="1919098" cy="2015907"/>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8" name="Прямая со стрелкой 1037"/>
          <p:cNvCxnSpPr>
            <a:stCxn id="8" idx="3"/>
            <a:endCxn id="15" idx="3"/>
          </p:cNvCxnSpPr>
          <p:nvPr/>
        </p:nvCxnSpPr>
        <p:spPr>
          <a:xfrm flipV="1">
            <a:off x="2070864" y="4103249"/>
            <a:ext cx="2076649" cy="44763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3" name="Прямая со стрелкой 1042"/>
          <p:cNvCxnSpPr>
            <a:stCxn id="15" idx="5"/>
            <a:endCxn id="17" idx="1"/>
          </p:cNvCxnSpPr>
          <p:nvPr/>
        </p:nvCxnSpPr>
        <p:spPr>
          <a:xfrm>
            <a:off x="5131957" y="4103249"/>
            <a:ext cx="2608395" cy="3063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5" name="Прямая со стрелкой 1044"/>
          <p:cNvCxnSpPr>
            <a:stCxn id="15" idx="4"/>
            <a:endCxn id="16" idx="0"/>
          </p:cNvCxnSpPr>
          <p:nvPr/>
        </p:nvCxnSpPr>
        <p:spPr>
          <a:xfrm>
            <a:off x="4639735" y="4298419"/>
            <a:ext cx="0" cy="2741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3" idx="1"/>
          </p:cNvCxnSpPr>
          <p:nvPr/>
        </p:nvCxnSpPr>
        <p:spPr>
          <a:xfrm flipH="1">
            <a:off x="5335842" y="3522517"/>
            <a:ext cx="2404510" cy="1095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728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971600" y="188640"/>
            <a:ext cx="7992888" cy="1143000"/>
          </a:xfrm>
        </p:spPr>
        <p:txBody>
          <a:bodyPr/>
          <a:lstStyle/>
          <a:p>
            <a:pPr marL="0" indent="0" algn="ctr">
              <a:buNone/>
            </a:pPr>
            <a:r>
              <a:rPr lang="en-US" sz="2800" dirty="0">
                <a:solidFill>
                  <a:schemeClr val="accent4"/>
                </a:solidFill>
                <a:effectLst/>
              </a:rPr>
              <a:t>Establishing mutually beneficial </a:t>
            </a:r>
            <a:r>
              <a:rPr lang="en-US" sz="2800" dirty="0" smtClean="0">
                <a:solidFill>
                  <a:schemeClr val="accent4"/>
                </a:solidFill>
                <a:effectLst/>
              </a:rPr>
              <a:t>partnerships, result-oriented </a:t>
            </a:r>
            <a:r>
              <a:rPr lang="en-US" sz="2000" dirty="0" smtClean="0">
                <a:solidFill>
                  <a:schemeClr val="accent4"/>
                </a:solidFill>
                <a:effectLst/>
              </a:rPr>
              <a:t>(some </a:t>
            </a:r>
            <a:r>
              <a:rPr lang="en-US" sz="2000" dirty="0">
                <a:solidFill>
                  <a:schemeClr val="accent4"/>
                </a:solidFill>
                <a:effectLst/>
              </a:rPr>
              <a:t>examples)</a:t>
            </a:r>
            <a:endParaRPr lang="ru-RU" sz="2000" dirty="0">
              <a:solidFill>
                <a:schemeClr val="accent4"/>
              </a:solidFill>
              <a:effectLst/>
            </a:endParaRPr>
          </a:p>
        </p:txBody>
      </p:sp>
      <p:sp>
        <p:nvSpPr>
          <p:cNvPr id="4" name="Объект 3"/>
          <p:cNvSpPr>
            <a:spLocks noGrp="1"/>
          </p:cNvSpPr>
          <p:nvPr>
            <p:ph sz="quarter" idx="13"/>
          </p:nvPr>
        </p:nvSpPr>
        <p:spPr>
          <a:xfrm>
            <a:off x="827584" y="1628800"/>
            <a:ext cx="8136904" cy="5040560"/>
          </a:xfrm>
        </p:spPr>
        <p:txBody>
          <a:bodyPr>
            <a:normAutofit fontScale="92500"/>
          </a:bodyPr>
          <a:lstStyle/>
          <a:p>
            <a:pPr marL="45720" indent="0">
              <a:buNone/>
            </a:pPr>
            <a:r>
              <a:rPr lang="en-US" sz="2400" dirty="0">
                <a:solidFill>
                  <a:schemeClr val="accent1"/>
                </a:solidFill>
              </a:rPr>
              <a:t>Joint WMO / IOC Commission for Oceanography and Marine Meteorology (JCOMM</a:t>
            </a:r>
            <a:r>
              <a:rPr lang="en-US" sz="2400" dirty="0" smtClean="0">
                <a:solidFill>
                  <a:schemeClr val="accent1"/>
                </a:solidFill>
              </a:rPr>
              <a:t>), </a:t>
            </a:r>
            <a:endParaRPr lang="en-US" sz="2400" dirty="0">
              <a:solidFill>
                <a:schemeClr val="accent1"/>
              </a:solidFill>
            </a:endParaRPr>
          </a:p>
          <a:p>
            <a:pPr marL="45720" indent="0">
              <a:buNone/>
            </a:pPr>
            <a:r>
              <a:rPr lang="en-US" sz="2400" dirty="0">
                <a:solidFill>
                  <a:schemeClr val="accent1"/>
                </a:solidFill>
              </a:rPr>
              <a:t>The C</a:t>
            </a:r>
            <a:r>
              <a:rPr lang="en-US" sz="2400" dirty="0" smtClean="0">
                <a:solidFill>
                  <a:schemeClr val="accent1"/>
                </a:solidFill>
              </a:rPr>
              <a:t>onference of </a:t>
            </a:r>
            <a:r>
              <a:rPr lang="en-US" sz="2400" dirty="0">
                <a:solidFill>
                  <a:schemeClr val="accent1"/>
                </a:solidFill>
              </a:rPr>
              <a:t>ICAO / WMO </a:t>
            </a:r>
            <a:r>
              <a:rPr lang="en-US" sz="2400" dirty="0" smtClean="0">
                <a:solidFill>
                  <a:schemeClr val="accent1"/>
                </a:solidFill>
              </a:rPr>
              <a:t>on Meteorology</a:t>
            </a:r>
            <a:r>
              <a:rPr lang="en-US" sz="2400" dirty="0">
                <a:solidFill>
                  <a:schemeClr val="accent1"/>
                </a:solidFill>
              </a:rPr>
              <a:t>, </a:t>
            </a:r>
            <a:endParaRPr lang="en-US" sz="2400" dirty="0" smtClean="0">
              <a:solidFill>
                <a:schemeClr val="accent1"/>
              </a:solidFill>
            </a:endParaRPr>
          </a:p>
          <a:p>
            <a:pPr marL="45720" indent="0">
              <a:buNone/>
            </a:pPr>
            <a:r>
              <a:rPr lang="en-US" sz="2400" dirty="0" smtClean="0">
                <a:solidFill>
                  <a:schemeClr val="accent1"/>
                </a:solidFill>
              </a:rPr>
              <a:t>Joint </a:t>
            </a:r>
            <a:r>
              <a:rPr lang="en-US" sz="2400" dirty="0">
                <a:solidFill>
                  <a:schemeClr val="accent1"/>
                </a:solidFill>
              </a:rPr>
              <a:t>WMO / WHO </a:t>
            </a:r>
            <a:r>
              <a:rPr lang="en-US" sz="2400" dirty="0" smtClean="0">
                <a:solidFill>
                  <a:schemeClr val="accent1"/>
                </a:solidFill>
              </a:rPr>
              <a:t>Office on climate </a:t>
            </a:r>
            <a:r>
              <a:rPr lang="en-US" sz="2400" dirty="0">
                <a:solidFill>
                  <a:schemeClr val="accent1"/>
                </a:solidFill>
              </a:rPr>
              <a:t>and </a:t>
            </a:r>
            <a:r>
              <a:rPr lang="en-US" sz="2400" dirty="0" smtClean="0">
                <a:solidFill>
                  <a:schemeClr val="accent1"/>
                </a:solidFill>
              </a:rPr>
              <a:t>health,</a:t>
            </a:r>
          </a:p>
          <a:p>
            <a:pPr marL="45720" indent="0">
              <a:buNone/>
            </a:pPr>
            <a:r>
              <a:rPr lang="en-US" sz="2400" dirty="0" smtClean="0">
                <a:solidFill>
                  <a:schemeClr val="accent1"/>
                </a:solidFill>
              </a:rPr>
              <a:t>The agreement </a:t>
            </a:r>
            <a:r>
              <a:rPr lang="en-US" sz="2400" dirty="0">
                <a:solidFill>
                  <a:schemeClr val="accent1"/>
                </a:solidFill>
              </a:rPr>
              <a:t>WMO / UNESCO </a:t>
            </a:r>
            <a:r>
              <a:rPr lang="en-US" sz="2400" dirty="0" smtClean="0">
                <a:solidFill>
                  <a:schemeClr val="accent1"/>
                </a:solidFill>
              </a:rPr>
              <a:t>on Fresh Water,</a:t>
            </a:r>
            <a:endParaRPr lang="en-US" sz="2400" dirty="0">
              <a:solidFill>
                <a:schemeClr val="accent1"/>
              </a:solidFill>
            </a:endParaRPr>
          </a:p>
          <a:p>
            <a:pPr marL="45720" indent="0">
              <a:buNone/>
            </a:pPr>
            <a:r>
              <a:rPr lang="en-US" sz="2400" dirty="0">
                <a:solidFill>
                  <a:schemeClr val="accent1"/>
                </a:solidFill>
              </a:rPr>
              <a:t>World Bank assistance in developing and implementing projects for NMHS (experimental program to ensure resilience to climate change (EPKU) and the Global Fund for Disaster Risk Reduction (GFDRR), covering 23 countries in most regions of the </a:t>
            </a:r>
            <a:r>
              <a:rPr lang="en-US" sz="2400" dirty="0" smtClean="0">
                <a:solidFill>
                  <a:schemeClr val="accent1"/>
                </a:solidFill>
              </a:rPr>
              <a:t>WMO</a:t>
            </a:r>
            <a:r>
              <a:rPr lang="en-US" sz="2400" dirty="0">
                <a:solidFill>
                  <a:schemeClr val="accent1"/>
                </a:solidFill>
              </a:rPr>
              <a:t>, </a:t>
            </a:r>
            <a:r>
              <a:rPr lang="en-US" sz="2400" dirty="0" smtClean="0">
                <a:solidFill>
                  <a:schemeClr val="accent1"/>
                </a:solidFill>
              </a:rPr>
              <a:t>program UNDP </a:t>
            </a:r>
            <a:r>
              <a:rPr lang="en-US" sz="2400" dirty="0">
                <a:solidFill>
                  <a:schemeClr val="accent1"/>
                </a:solidFill>
              </a:rPr>
              <a:t>GEF / LDCF for 10 countries in Africa, Framework WMO / </a:t>
            </a:r>
            <a:r>
              <a:rPr lang="en-US" sz="2400" dirty="0" smtClean="0">
                <a:solidFill>
                  <a:schemeClr val="accent1"/>
                </a:solidFill>
              </a:rPr>
              <a:t>World </a:t>
            </a:r>
            <a:r>
              <a:rPr lang="en-US" sz="2400" dirty="0">
                <a:solidFill>
                  <a:schemeClr val="accent1"/>
                </a:solidFill>
              </a:rPr>
              <a:t>Bank / GFDRR-Sahel</a:t>
            </a:r>
            <a:r>
              <a:rPr lang="en-US" sz="2400" dirty="0" smtClean="0">
                <a:solidFill>
                  <a:schemeClr val="accent1"/>
                </a:solidFill>
              </a:rPr>
              <a:t>);</a:t>
            </a:r>
          </a:p>
          <a:p>
            <a:pPr marL="45720" indent="0">
              <a:buNone/>
            </a:pPr>
            <a:r>
              <a:rPr lang="en-US" sz="2400" dirty="0">
                <a:solidFill>
                  <a:schemeClr val="accent1"/>
                </a:solidFill>
              </a:rPr>
              <a:t>The agreement with the International Organization for Standardization and others</a:t>
            </a:r>
            <a:r>
              <a:rPr lang="en-US" sz="2400" dirty="0" smtClean="0">
                <a:solidFill>
                  <a:schemeClr val="accent1"/>
                </a:solidFill>
              </a:rPr>
              <a:t>.</a:t>
            </a:r>
            <a:endParaRPr lang="ru-RU" sz="2400" dirty="0">
              <a:solidFill>
                <a:schemeClr val="accent1"/>
              </a:solidFill>
            </a:endParaRPr>
          </a:p>
        </p:txBody>
      </p:sp>
    </p:spTree>
    <p:extLst>
      <p:ext uri="{BB962C8B-B14F-4D97-AF65-F5344CB8AC3E}">
        <p14:creationId xmlns:p14="http://schemas.microsoft.com/office/powerpoint/2010/main" xmlns="" val="2144986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chemeClr val="accent4"/>
                </a:solidFill>
                <a:effectLst/>
              </a:rPr>
              <a:t>WMO is</a:t>
            </a:r>
            <a:endParaRPr lang="ru-RU" sz="2800" dirty="0">
              <a:solidFill>
                <a:schemeClr val="accent4"/>
              </a:solidFill>
              <a:effectLst/>
            </a:endParaRPr>
          </a:p>
        </p:txBody>
      </p:sp>
      <p:sp>
        <p:nvSpPr>
          <p:cNvPr id="4" name="Объект 3"/>
          <p:cNvSpPr>
            <a:spLocks noGrp="1"/>
          </p:cNvSpPr>
          <p:nvPr>
            <p:ph sz="quarter" idx="13"/>
          </p:nvPr>
        </p:nvSpPr>
        <p:spPr>
          <a:xfrm>
            <a:off x="827584" y="836712"/>
            <a:ext cx="8136904" cy="5832648"/>
          </a:xfrm>
        </p:spPr>
        <p:txBody>
          <a:bodyPr>
            <a:normAutofit/>
          </a:bodyPr>
          <a:lstStyle/>
          <a:p>
            <a:pPr marL="45720" indent="0">
              <a:buNone/>
            </a:pPr>
            <a:r>
              <a:rPr lang="en-US" sz="2400" dirty="0">
                <a:solidFill>
                  <a:schemeClr val="accent1"/>
                </a:solidFill>
              </a:rPr>
              <a:t>Specialized </a:t>
            </a:r>
            <a:r>
              <a:rPr lang="en-US" sz="2400" dirty="0" smtClean="0">
                <a:solidFill>
                  <a:schemeClr val="accent1"/>
                </a:solidFill>
              </a:rPr>
              <a:t>agency of UN, intergovernmental organization, </a:t>
            </a:r>
            <a:r>
              <a:rPr lang="en-US" sz="2400" dirty="0">
                <a:solidFill>
                  <a:schemeClr val="accent1"/>
                </a:solidFill>
              </a:rPr>
              <a:t>providing global leadership in the science and </a:t>
            </a:r>
            <a:r>
              <a:rPr lang="en-US" sz="2400" dirty="0" smtClean="0">
                <a:solidFill>
                  <a:schemeClr val="accent1"/>
                </a:solidFill>
              </a:rPr>
              <a:t>international </a:t>
            </a:r>
            <a:r>
              <a:rPr lang="en-US" sz="2400" dirty="0">
                <a:solidFill>
                  <a:schemeClr val="accent1"/>
                </a:solidFill>
              </a:rPr>
              <a:t>cooperation in weather, climate, hydrology, water resources and related environmental issues.</a:t>
            </a:r>
          </a:p>
          <a:p>
            <a:pPr marL="45720" indent="0">
              <a:buNone/>
            </a:pPr>
            <a:r>
              <a:rPr lang="en-US" sz="2400" dirty="0">
                <a:solidFill>
                  <a:schemeClr val="accent1"/>
                </a:solidFill>
              </a:rPr>
              <a:t>The </a:t>
            </a:r>
            <a:r>
              <a:rPr lang="en-US" sz="2400" dirty="0" smtClean="0">
                <a:solidFill>
                  <a:schemeClr val="accent1"/>
                </a:solidFill>
              </a:rPr>
              <a:t>vision of </a:t>
            </a:r>
            <a:r>
              <a:rPr lang="en-US" sz="2400" dirty="0">
                <a:solidFill>
                  <a:schemeClr val="accent1"/>
                </a:solidFill>
              </a:rPr>
              <a:t>the WMO is to provide world leadership in expertise and international cooperation in weather, climate, hydrology, water resources and related environmental issues and thereby contribute to the safety and welfare of people throughout the world and to the economic benefit of all </a:t>
            </a:r>
            <a:r>
              <a:rPr lang="en-US" sz="2400" dirty="0" smtClean="0">
                <a:solidFill>
                  <a:schemeClr val="accent1"/>
                </a:solidFill>
              </a:rPr>
              <a:t>nations.</a:t>
            </a:r>
            <a:endParaRPr lang="ru-RU" sz="2400" dirty="0" smtClean="0">
              <a:solidFill>
                <a:schemeClr val="accent1"/>
              </a:solidFill>
            </a:endParaRPr>
          </a:p>
          <a:p>
            <a:pPr marL="45720" indent="0">
              <a:buNone/>
            </a:pPr>
            <a:r>
              <a:rPr lang="en-US" sz="2400" dirty="0" smtClean="0">
                <a:solidFill>
                  <a:schemeClr val="accent1"/>
                </a:solidFill>
              </a:rPr>
              <a:t>WMO </a:t>
            </a:r>
            <a:r>
              <a:rPr lang="en-US" sz="2400" dirty="0">
                <a:solidFill>
                  <a:schemeClr val="accent1"/>
                </a:solidFill>
              </a:rPr>
              <a:t>activities in the </a:t>
            </a:r>
            <a:r>
              <a:rPr lang="en-US" sz="2400" dirty="0" smtClean="0">
                <a:solidFill>
                  <a:schemeClr val="accent1"/>
                </a:solidFill>
              </a:rPr>
              <a:t>XXI century have </a:t>
            </a:r>
            <a:r>
              <a:rPr lang="en-US" sz="2400" dirty="0">
                <a:solidFill>
                  <a:schemeClr val="accent1"/>
                </a:solidFill>
              </a:rPr>
              <a:t>an increasing impact on the character and development of the most important socio - economic processes at the global and national levels.</a:t>
            </a:r>
            <a:endParaRPr lang="ru-RU" sz="2400" dirty="0">
              <a:solidFill>
                <a:schemeClr val="accent1"/>
              </a:solidFill>
            </a:endParaRPr>
          </a:p>
        </p:txBody>
      </p:sp>
    </p:spTree>
    <p:extLst>
      <p:ext uri="{BB962C8B-B14F-4D97-AF65-F5344CB8AC3E}">
        <p14:creationId xmlns:p14="http://schemas.microsoft.com/office/powerpoint/2010/main" xmlns="" val="3704502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chemeClr val="accent4"/>
                </a:solidFill>
                <a:effectLst/>
              </a:rPr>
              <a:t>Leadership in global initiatives</a:t>
            </a:r>
            <a:br>
              <a:rPr lang="en-US" sz="2800" dirty="0">
                <a:solidFill>
                  <a:schemeClr val="accent4"/>
                </a:solidFill>
                <a:effectLst/>
              </a:rPr>
            </a:br>
            <a:r>
              <a:rPr lang="en-US" sz="2800" dirty="0">
                <a:solidFill>
                  <a:schemeClr val="accent4"/>
                </a:solidFill>
                <a:effectLst/>
              </a:rPr>
              <a:t>(some examples)</a:t>
            </a:r>
            <a:br>
              <a:rPr lang="en-US" sz="2800" dirty="0">
                <a:solidFill>
                  <a:schemeClr val="accent4"/>
                </a:solidFill>
                <a:effectLst/>
              </a:rPr>
            </a:br>
            <a:endParaRPr lang="ru-RU" sz="2800" dirty="0">
              <a:solidFill>
                <a:schemeClr val="accent4"/>
              </a:solidFill>
              <a:effectLst/>
            </a:endParaRPr>
          </a:p>
        </p:txBody>
      </p:sp>
      <p:sp>
        <p:nvSpPr>
          <p:cNvPr id="4" name="Объект 3"/>
          <p:cNvSpPr>
            <a:spLocks noGrp="1"/>
          </p:cNvSpPr>
          <p:nvPr>
            <p:ph sz="quarter" idx="13"/>
          </p:nvPr>
        </p:nvSpPr>
        <p:spPr>
          <a:xfrm>
            <a:off x="827584" y="1196752"/>
            <a:ext cx="8136904" cy="5472608"/>
          </a:xfrm>
        </p:spPr>
        <p:txBody>
          <a:bodyPr>
            <a:normAutofit/>
          </a:bodyPr>
          <a:lstStyle/>
          <a:p>
            <a:pPr marL="45720" indent="0">
              <a:buNone/>
            </a:pPr>
            <a:r>
              <a:rPr lang="en-US" sz="2400" dirty="0">
                <a:solidFill>
                  <a:schemeClr val="accent1"/>
                </a:solidFill>
              </a:rPr>
              <a:t>International Polar Year (2007 / </a:t>
            </a:r>
            <a:r>
              <a:rPr lang="en-US" sz="2400" dirty="0" smtClean="0">
                <a:solidFill>
                  <a:schemeClr val="accent1"/>
                </a:solidFill>
              </a:rPr>
              <a:t>2008)</a:t>
            </a:r>
            <a:endParaRPr lang="ru-RU" sz="2400" dirty="0" smtClean="0">
              <a:solidFill>
                <a:schemeClr val="accent1"/>
              </a:solidFill>
            </a:endParaRPr>
          </a:p>
          <a:p>
            <a:pPr marL="45720" indent="0">
              <a:buNone/>
            </a:pPr>
            <a:r>
              <a:rPr lang="en-US" sz="2400" dirty="0" smtClean="0">
                <a:solidFill>
                  <a:schemeClr val="accent1"/>
                </a:solidFill>
              </a:rPr>
              <a:t>Third </a:t>
            </a:r>
            <a:r>
              <a:rPr lang="en-US" sz="2400" dirty="0">
                <a:solidFill>
                  <a:schemeClr val="accent1"/>
                </a:solidFill>
              </a:rPr>
              <a:t>World Climate </a:t>
            </a:r>
            <a:r>
              <a:rPr lang="en-US" sz="2400" dirty="0" smtClean="0">
                <a:solidFill>
                  <a:schemeClr val="accent1"/>
                </a:solidFill>
              </a:rPr>
              <a:t>Conference 2009</a:t>
            </a:r>
            <a:endParaRPr lang="ru-RU" sz="2400" dirty="0" smtClean="0">
              <a:solidFill>
                <a:schemeClr val="accent1"/>
              </a:solidFill>
            </a:endParaRPr>
          </a:p>
          <a:p>
            <a:pPr marL="45720" indent="0">
              <a:buNone/>
            </a:pPr>
            <a:r>
              <a:rPr lang="en-US" sz="2400" dirty="0" smtClean="0">
                <a:solidFill>
                  <a:schemeClr val="accent1"/>
                </a:solidFill>
              </a:rPr>
              <a:t>Global </a:t>
            </a:r>
            <a:r>
              <a:rPr lang="en-US" sz="2400" dirty="0">
                <a:solidFill>
                  <a:schemeClr val="accent1"/>
                </a:solidFill>
              </a:rPr>
              <a:t>Framework for Climate </a:t>
            </a:r>
            <a:r>
              <a:rPr lang="en-US" sz="2400" dirty="0" smtClean="0">
                <a:solidFill>
                  <a:schemeClr val="accent1"/>
                </a:solidFill>
              </a:rPr>
              <a:t>Services 2012-…</a:t>
            </a:r>
            <a:endParaRPr lang="en-US" sz="2400" dirty="0">
              <a:solidFill>
                <a:schemeClr val="accent1"/>
              </a:solidFill>
            </a:endParaRPr>
          </a:p>
          <a:p>
            <a:pPr marL="45720" indent="0">
              <a:buNone/>
            </a:pPr>
            <a:r>
              <a:rPr lang="en-US" sz="2400" dirty="0">
                <a:solidFill>
                  <a:schemeClr val="accent1"/>
                </a:solidFill>
              </a:rPr>
              <a:t>The International </a:t>
            </a:r>
            <a:r>
              <a:rPr lang="en-US" sz="2400" dirty="0" smtClean="0">
                <a:solidFill>
                  <a:schemeClr val="accent1"/>
                </a:solidFill>
              </a:rPr>
              <a:t>Polar Partnership Initiative 2015-…</a:t>
            </a:r>
            <a:endParaRPr lang="en-US" sz="2400" dirty="0">
              <a:solidFill>
                <a:schemeClr val="accent1"/>
              </a:solidFill>
            </a:endParaRPr>
          </a:p>
          <a:p>
            <a:pPr marL="45720" indent="0">
              <a:buNone/>
            </a:pPr>
            <a:r>
              <a:rPr lang="en-US" sz="2400" dirty="0">
                <a:solidFill>
                  <a:schemeClr val="accent1"/>
                </a:solidFill>
              </a:rPr>
              <a:t>Global Cryosphere </a:t>
            </a:r>
            <a:r>
              <a:rPr lang="en-US" sz="2400" dirty="0" smtClean="0">
                <a:solidFill>
                  <a:schemeClr val="accent1"/>
                </a:solidFill>
              </a:rPr>
              <a:t>Watch 2011-…</a:t>
            </a:r>
            <a:endParaRPr lang="en-US" sz="2400" dirty="0">
              <a:solidFill>
                <a:schemeClr val="accent1"/>
              </a:solidFill>
            </a:endParaRPr>
          </a:p>
          <a:p>
            <a:pPr marL="45720" indent="0">
              <a:buNone/>
            </a:pPr>
            <a:r>
              <a:rPr lang="en-US" sz="2400" dirty="0">
                <a:solidFill>
                  <a:schemeClr val="accent1"/>
                </a:solidFill>
              </a:rPr>
              <a:t>Global Integrated Polar Prediction </a:t>
            </a:r>
            <a:r>
              <a:rPr lang="en-US" sz="2400" dirty="0" smtClean="0">
                <a:solidFill>
                  <a:schemeClr val="accent1"/>
                </a:solidFill>
              </a:rPr>
              <a:t>System 2011-… </a:t>
            </a:r>
            <a:endParaRPr lang="en-US" sz="2400" dirty="0">
              <a:solidFill>
                <a:schemeClr val="accent1"/>
              </a:solidFill>
            </a:endParaRPr>
          </a:p>
          <a:p>
            <a:pPr marL="45720" indent="0">
              <a:buNone/>
            </a:pPr>
            <a:r>
              <a:rPr lang="en-US" sz="2400" dirty="0">
                <a:solidFill>
                  <a:schemeClr val="accent1"/>
                </a:solidFill>
              </a:rPr>
              <a:t>The international network of early warning systems for many hazards </a:t>
            </a:r>
            <a:r>
              <a:rPr lang="en-US" sz="2400" dirty="0" smtClean="0">
                <a:solidFill>
                  <a:schemeClr val="accent1"/>
                </a:solidFill>
              </a:rPr>
              <a:t>(IN-MHEWS) 2015-…</a:t>
            </a:r>
            <a:endParaRPr lang="ru-RU" sz="2400" dirty="0">
              <a:solidFill>
                <a:schemeClr val="accent1"/>
              </a:solidFill>
            </a:endParaRPr>
          </a:p>
        </p:txBody>
      </p:sp>
    </p:spTree>
    <p:extLst>
      <p:ext uri="{BB962C8B-B14F-4D97-AF65-F5344CB8AC3E}">
        <p14:creationId xmlns:p14="http://schemas.microsoft.com/office/powerpoint/2010/main" xmlns="" val="3525305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chemeClr val="accent4"/>
                </a:solidFill>
                <a:effectLst/>
              </a:rPr>
              <a:t>Participation in the multilateral inter-agency initiatives </a:t>
            </a:r>
            <a:r>
              <a:rPr lang="en-US" sz="2000" dirty="0">
                <a:solidFill>
                  <a:schemeClr val="accent4"/>
                </a:solidFill>
                <a:effectLst/>
              </a:rPr>
              <a:t>(some examples)</a:t>
            </a:r>
            <a:br>
              <a:rPr lang="en-US" sz="2000" dirty="0">
                <a:solidFill>
                  <a:schemeClr val="accent4"/>
                </a:solidFill>
                <a:effectLst/>
              </a:rPr>
            </a:br>
            <a:endParaRPr lang="ru-RU" sz="2000" dirty="0">
              <a:solidFill>
                <a:schemeClr val="accent4"/>
              </a:solidFill>
              <a:effectLst/>
            </a:endParaRPr>
          </a:p>
        </p:txBody>
      </p:sp>
      <p:sp>
        <p:nvSpPr>
          <p:cNvPr id="4" name="Объект 3"/>
          <p:cNvSpPr>
            <a:spLocks noGrp="1"/>
          </p:cNvSpPr>
          <p:nvPr>
            <p:ph sz="quarter" idx="13"/>
          </p:nvPr>
        </p:nvSpPr>
        <p:spPr>
          <a:xfrm>
            <a:off x="827584" y="1196752"/>
            <a:ext cx="8136904" cy="5472608"/>
          </a:xfrm>
        </p:spPr>
        <p:txBody>
          <a:bodyPr>
            <a:normAutofit fontScale="92500"/>
          </a:bodyPr>
          <a:lstStyle/>
          <a:p>
            <a:pPr marL="45720" indent="0">
              <a:buNone/>
            </a:pPr>
            <a:r>
              <a:rPr lang="en-US" sz="2400" dirty="0">
                <a:solidFill>
                  <a:schemeClr val="accent1"/>
                </a:solidFill>
              </a:rPr>
              <a:t>Participation in the work of the Scientific Advisory Board of the United Nations (UNESCO);</a:t>
            </a:r>
            <a:endParaRPr lang="en-US" sz="2400" dirty="0" smtClean="0">
              <a:solidFill>
                <a:schemeClr val="accent1"/>
              </a:solidFill>
            </a:endParaRPr>
          </a:p>
          <a:p>
            <a:pPr marL="45720" indent="0">
              <a:buNone/>
            </a:pPr>
            <a:r>
              <a:rPr lang="en-US" sz="2400" dirty="0" smtClean="0">
                <a:solidFill>
                  <a:schemeClr val="accent1"/>
                </a:solidFill>
              </a:rPr>
              <a:t>Participation </a:t>
            </a:r>
            <a:r>
              <a:rPr lang="en-US" sz="2400" dirty="0">
                <a:solidFill>
                  <a:schemeClr val="accent1"/>
                </a:solidFill>
              </a:rPr>
              <a:t>in the Global Alliance on Climate optimized Agriculture (GAKOSKH) - </a:t>
            </a:r>
            <a:r>
              <a:rPr lang="en-US" sz="2400" dirty="0" smtClean="0">
                <a:solidFill>
                  <a:schemeClr val="accent1"/>
                </a:solidFill>
              </a:rPr>
              <a:t>CAgM;</a:t>
            </a:r>
          </a:p>
          <a:p>
            <a:pPr marL="45720" indent="0">
              <a:buNone/>
            </a:pPr>
            <a:r>
              <a:rPr lang="en-US" sz="2400" dirty="0">
                <a:solidFill>
                  <a:schemeClr val="accent1"/>
                </a:solidFill>
              </a:rPr>
              <a:t>Global System for the coordination of disaster alerts (GSKOB</a:t>
            </a:r>
            <a:r>
              <a:rPr lang="en-US" sz="2400" dirty="0" smtClean="0">
                <a:solidFill>
                  <a:schemeClr val="accent1"/>
                </a:solidFill>
              </a:rPr>
              <a:t>);</a:t>
            </a:r>
          </a:p>
          <a:p>
            <a:pPr marL="45720" indent="0">
              <a:buNone/>
            </a:pPr>
            <a:r>
              <a:rPr lang="en-US" sz="2400" dirty="0">
                <a:solidFill>
                  <a:schemeClr val="accent1"/>
                </a:solidFill>
              </a:rPr>
              <a:t>Coordination of inter-agency mechanisms of the United Nations - "UN-Water", the </a:t>
            </a:r>
            <a:r>
              <a:rPr lang="en-US" sz="2400" dirty="0" smtClean="0">
                <a:solidFill>
                  <a:schemeClr val="accent1"/>
                </a:solidFill>
              </a:rPr>
              <a:t>UN Working </a:t>
            </a:r>
            <a:r>
              <a:rPr lang="en-US" sz="2400" dirty="0">
                <a:solidFill>
                  <a:schemeClr val="accent1"/>
                </a:solidFill>
              </a:rPr>
              <a:t>Group on Climate </a:t>
            </a:r>
            <a:r>
              <a:rPr lang="en-US" sz="2400" dirty="0" smtClean="0">
                <a:solidFill>
                  <a:schemeClr val="accent1"/>
                </a:solidFill>
              </a:rPr>
              <a:t>Change;</a:t>
            </a:r>
            <a:endParaRPr lang="ru-RU" sz="2400" dirty="0" smtClean="0">
              <a:solidFill>
                <a:schemeClr val="accent1"/>
              </a:solidFill>
            </a:endParaRPr>
          </a:p>
          <a:p>
            <a:pPr marL="45720" indent="0">
              <a:buNone/>
            </a:pPr>
            <a:r>
              <a:rPr lang="en-US" sz="2400" dirty="0">
                <a:solidFill>
                  <a:schemeClr val="accent1"/>
                </a:solidFill>
              </a:rPr>
              <a:t>ICSU initiative "Future Earth" - the ability of WMO to further develop partnerships and </a:t>
            </a:r>
            <a:r>
              <a:rPr lang="en-US" sz="2400" dirty="0" smtClean="0">
                <a:solidFill>
                  <a:schemeClr val="accent1"/>
                </a:solidFill>
              </a:rPr>
              <a:t>cooperation;</a:t>
            </a:r>
            <a:endParaRPr lang="en-US" sz="2400" dirty="0">
              <a:solidFill>
                <a:schemeClr val="accent1"/>
              </a:solidFill>
            </a:endParaRPr>
          </a:p>
          <a:p>
            <a:pPr marL="45720" indent="0">
              <a:buNone/>
            </a:pPr>
            <a:r>
              <a:rPr lang="en-US" sz="2400" dirty="0">
                <a:solidFill>
                  <a:schemeClr val="accent1"/>
                </a:solidFill>
              </a:rPr>
              <a:t>WMO - a member of the Scientific and Technical Alliance for Global Sustainability;</a:t>
            </a:r>
          </a:p>
          <a:p>
            <a:pPr marL="45720" indent="0">
              <a:buNone/>
            </a:pPr>
            <a:r>
              <a:rPr lang="en-US" sz="2400" dirty="0">
                <a:solidFill>
                  <a:schemeClr val="accent1"/>
                </a:solidFill>
              </a:rPr>
              <a:t>Obtaining the status of an accredited organization UNFCCC Green Climate </a:t>
            </a:r>
            <a:r>
              <a:rPr lang="en-US" sz="2400" dirty="0" smtClean="0">
                <a:solidFill>
                  <a:schemeClr val="accent1"/>
                </a:solidFill>
              </a:rPr>
              <a:t>Fund</a:t>
            </a:r>
            <a:endParaRPr lang="ru-RU" sz="2400" dirty="0">
              <a:solidFill>
                <a:schemeClr val="accent1"/>
              </a:solidFill>
            </a:endParaRPr>
          </a:p>
        </p:txBody>
      </p:sp>
    </p:spTree>
    <p:extLst>
      <p:ext uri="{BB962C8B-B14F-4D97-AF65-F5344CB8AC3E}">
        <p14:creationId xmlns:p14="http://schemas.microsoft.com/office/powerpoint/2010/main" xmlns="" val="203250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755576" y="188640"/>
            <a:ext cx="8064896" cy="1143000"/>
          </a:xfrm>
          <a:effectLst/>
        </p:spPr>
        <p:txBody>
          <a:bodyPr/>
          <a:lstStyle/>
          <a:p>
            <a:pPr marL="0" indent="0" algn="ctr">
              <a:buNone/>
            </a:pPr>
            <a:r>
              <a:rPr lang="en-US" sz="2800" dirty="0">
                <a:solidFill>
                  <a:schemeClr val="accent4"/>
                </a:solidFill>
                <a:effectLst/>
              </a:rPr>
              <a:t>Participation in the creation and support of regional </a:t>
            </a:r>
            <a:r>
              <a:rPr lang="en-US" sz="2800" dirty="0" smtClean="0">
                <a:solidFill>
                  <a:schemeClr val="accent4"/>
                </a:solidFill>
                <a:effectLst/>
              </a:rPr>
              <a:t>organizations</a:t>
            </a:r>
            <a:r>
              <a:rPr lang="ru-RU" sz="2800" dirty="0" smtClean="0">
                <a:solidFill>
                  <a:schemeClr val="accent4"/>
                </a:solidFill>
                <a:effectLst/>
              </a:rPr>
              <a:t> </a:t>
            </a:r>
            <a:r>
              <a:rPr lang="en-US" sz="2000" dirty="0">
                <a:solidFill>
                  <a:srgbClr val="5DCEAF"/>
                </a:solidFill>
                <a:effectLst/>
              </a:rPr>
              <a:t>(some examples)</a:t>
            </a:r>
            <a:br>
              <a:rPr lang="en-US" sz="2000" dirty="0">
                <a:solidFill>
                  <a:srgbClr val="5DCEAF"/>
                </a:solidFill>
                <a:effectLst/>
              </a:rPr>
            </a:br>
            <a:r>
              <a:rPr lang="en-US" sz="2800" dirty="0">
                <a:solidFill>
                  <a:schemeClr val="accent4"/>
                </a:solidFill>
                <a:effectLst/>
              </a:rPr>
              <a:t/>
            </a:r>
            <a:br>
              <a:rPr lang="en-US" sz="2800" dirty="0">
                <a:solidFill>
                  <a:schemeClr val="accent4"/>
                </a:solidFill>
                <a:effectLst/>
              </a:rPr>
            </a:br>
            <a:endParaRPr lang="ru-RU" sz="2800" dirty="0">
              <a:solidFill>
                <a:schemeClr val="accent4"/>
              </a:solidFill>
              <a:effectLst/>
            </a:endParaRPr>
          </a:p>
        </p:txBody>
      </p:sp>
      <p:sp>
        <p:nvSpPr>
          <p:cNvPr id="4" name="Объект 3"/>
          <p:cNvSpPr>
            <a:spLocks noGrp="1"/>
          </p:cNvSpPr>
          <p:nvPr>
            <p:ph sz="quarter" idx="13"/>
          </p:nvPr>
        </p:nvSpPr>
        <p:spPr>
          <a:xfrm>
            <a:off x="827584" y="1196752"/>
            <a:ext cx="8136904" cy="5472608"/>
          </a:xfrm>
        </p:spPr>
        <p:txBody>
          <a:bodyPr>
            <a:normAutofit/>
          </a:bodyPr>
          <a:lstStyle/>
          <a:p>
            <a:pPr marL="45720" indent="0">
              <a:buNone/>
            </a:pPr>
            <a:r>
              <a:rPr lang="en-US" sz="2400" dirty="0">
                <a:solidFill>
                  <a:schemeClr val="accent1"/>
                </a:solidFill>
              </a:rPr>
              <a:t>The establishment of the WMO on the initiative of the African Centre of Meteorological Applications for Development (1987);</a:t>
            </a:r>
          </a:p>
          <a:p>
            <a:pPr marL="45720" indent="0">
              <a:buNone/>
            </a:pPr>
            <a:r>
              <a:rPr lang="en-US" sz="2400" dirty="0">
                <a:solidFill>
                  <a:schemeClr val="accent1"/>
                </a:solidFill>
              </a:rPr>
              <a:t>The IGAD Climate Prediction and Applications (1989, for Eastern and Southern Africa);</a:t>
            </a:r>
          </a:p>
          <a:p>
            <a:pPr marL="45720" indent="0">
              <a:buNone/>
            </a:pPr>
            <a:r>
              <a:rPr lang="en-US" sz="2400" dirty="0">
                <a:solidFill>
                  <a:schemeClr val="accent1"/>
                </a:solidFill>
              </a:rPr>
              <a:t>African Ministerial Conference on Meteorology at the ministerial level (AMCOMET), as a high-level mechanism for the development of meteorology and its applications;</a:t>
            </a:r>
          </a:p>
          <a:p>
            <a:pPr marL="45720" indent="0">
              <a:buNone/>
            </a:pPr>
            <a:r>
              <a:rPr lang="en-US" sz="2400" dirty="0">
                <a:solidFill>
                  <a:schemeClr val="accent1"/>
                </a:solidFill>
              </a:rPr>
              <a:t>International Centre for the Study of the </a:t>
            </a:r>
            <a:r>
              <a:rPr lang="en-US" sz="2400" dirty="0" smtClean="0">
                <a:solidFill>
                  <a:schemeClr val="accent1"/>
                </a:solidFill>
              </a:rPr>
              <a:t>phenomenon </a:t>
            </a:r>
            <a:r>
              <a:rPr lang="en-US" sz="2400" dirty="0">
                <a:solidFill>
                  <a:schemeClr val="accent1"/>
                </a:solidFill>
              </a:rPr>
              <a:t>El Niño (2003);</a:t>
            </a:r>
          </a:p>
          <a:p>
            <a:pPr marL="45720" indent="0">
              <a:buNone/>
            </a:pPr>
            <a:r>
              <a:rPr lang="en-US" sz="2400" dirty="0">
                <a:solidFill>
                  <a:schemeClr val="accent1"/>
                </a:solidFill>
              </a:rPr>
              <a:t>WMO drought monitoring centers (for South-Eastern </a:t>
            </a:r>
            <a:r>
              <a:rPr lang="en-US" sz="2400" dirty="0" smtClean="0">
                <a:solidFill>
                  <a:schemeClr val="accent1"/>
                </a:solidFill>
              </a:rPr>
              <a:t>Europe</a:t>
            </a:r>
            <a:r>
              <a:rPr lang="en-US" sz="2400" dirty="0">
                <a:solidFill>
                  <a:schemeClr val="accent1"/>
                </a:solidFill>
              </a:rPr>
              <a:t>, Eastern and Southern Africa</a:t>
            </a:r>
            <a:r>
              <a:rPr lang="en-US" sz="2400" dirty="0" smtClean="0">
                <a:solidFill>
                  <a:schemeClr val="accent1"/>
                </a:solidFill>
              </a:rPr>
              <a:t>);</a:t>
            </a:r>
            <a:endParaRPr lang="ru-RU" sz="2400" dirty="0" smtClean="0">
              <a:solidFill>
                <a:schemeClr val="accent1"/>
              </a:solidFill>
            </a:endParaRPr>
          </a:p>
          <a:p>
            <a:pPr marL="45720" indent="0">
              <a:buNone/>
            </a:pPr>
            <a:r>
              <a:rPr lang="en-US" sz="2400" dirty="0">
                <a:solidFill>
                  <a:schemeClr val="accent1"/>
                </a:solidFill>
              </a:rPr>
              <a:t>African Ministers' Council on Water Supply (AMCOW</a:t>
            </a:r>
            <a:r>
              <a:rPr lang="en-US" sz="2400" dirty="0" smtClean="0">
                <a:solidFill>
                  <a:schemeClr val="accent1"/>
                </a:solidFill>
              </a:rPr>
              <a:t>)</a:t>
            </a:r>
            <a:endParaRPr lang="ru-RU" sz="2400" dirty="0">
              <a:solidFill>
                <a:schemeClr val="accent1"/>
              </a:solidFill>
            </a:endParaRPr>
          </a:p>
        </p:txBody>
      </p:sp>
    </p:spTree>
    <p:extLst>
      <p:ext uri="{BB962C8B-B14F-4D97-AF65-F5344CB8AC3E}">
        <p14:creationId xmlns:p14="http://schemas.microsoft.com/office/powerpoint/2010/main" xmlns="" val="3828742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115616" y="188640"/>
            <a:ext cx="8038046" cy="1143000"/>
          </a:xfrm>
        </p:spPr>
        <p:txBody>
          <a:bodyPr/>
          <a:lstStyle/>
          <a:p>
            <a:pPr marL="0" indent="0" algn="ctr">
              <a:buNone/>
            </a:pPr>
            <a:r>
              <a:rPr lang="en-US" sz="2800" dirty="0">
                <a:solidFill>
                  <a:srgbClr val="00B050"/>
                </a:solidFill>
                <a:effectLst/>
              </a:rPr>
              <a:t>Improving WMO processes and practices </a:t>
            </a:r>
            <a:r>
              <a:rPr lang="ru-RU" sz="2800" dirty="0" smtClean="0">
                <a:solidFill>
                  <a:srgbClr val="00B050"/>
                </a:solidFill>
                <a:effectLst/>
              </a:rPr>
              <a:t/>
            </a:r>
            <a:br>
              <a:rPr lang="ru-RU" sz="2800" dirty="0" smtClean="0">
                <a:solidFill>
                  <a:srgbClr val="00B050"/>
                </a:solidFill>
                <a:effectLst/>
              </a:rPr>
            </a:br>
            <a:r>
              <a:rPr lang="en-US" sz="2000" dirty="0" smtClean="0">
                <a:solidFill>
                  <a:srgbClr val="00B050"/>
                </a:solidFill>
                <a:effectLst/>
              </a:rPr>
              <a:t>(</a:t>
            </a:r>
            <a:r>
              <a:rPr lang="en-US" sz="2000" dirty="0">
                <a:solidFill>
                  <a:srgbClr val="00B050"/>
                </a:solidFill>
                <a:effectLst/>
              </a:rPr>
              <a:t>some examples)</a:t>
            </a:r>
            <a:endParaRPr lang="ru-RU" sz="2000" dirty="0">
              <a:solidFill>
                <a:srgbClr val="00B050"/>
              </a:solidFill>
              <a:effectLst/>
            </a:endParaRPr>
          </a:p>
        </p:txBody>
      </p:sp>
      <p:sp>
        <p:nvSpPr>
          <p:cNvPr id="4" name="Объект 3"/>
          <p:cNvSpPr>
            <a:spLocks noGrp="1"/>
          </p:cNvSpPr>
          <p:nvPr>
            <p:ph sz="quarter" idx="13"/>
          </p:nvPr>
        </p:nvSpPr>
        <p:spPr>
          <a:xfrm>
            <a:off x="683568" y="1268760"/>
            <a:ext cx="8280920" cy="5400599"/>
          </a:xfrm>
        </p:spPr>
        <p:txBody>
          <a:bodyPr>
            <a:noAutofit/>
          </a:bodyPr>
          <a:lstStyle/>
          <a:p>
            <a:pPr marL="0" lvl="0" indent="0">
              <a:lnSpc>
                <a:spcPct val="115000"/>
              </a:lnSpc>
              <a:spcBef>
                <a:spcPts val="0"/>
              </a:spcBef>
              <a:spcAft>
                <a:spcPts val="1000"/>
              </a:spcAft>
              <a:buClrTx/>
              <a:buSzTx/>
              <a:buNone/>
            </a:pPr>
            <a:r>
              <a:rPr lang="en-US" sz="2000" dirty="0" smtClean="0">
                <a:solidFill>
                  <a:srgbClr val="4E67C8"/>
                </a:solidFill>
              </a:rPr>
              <a:t>Creation of a network </a:t>
            </a:r>
            <a:r>
              <a:rPr lang="en-US" sz="2000" dirty="0">
                <a:solidFill>
                  <a:srgbClr val="4E67C8"/>
                </a:solidFill>
              </a:rPr>
              <a:t>of focal points for information and public relations;</a:t>
            </a:r>
          </a:p>
          <a:p>
            <a:pPr marL="0" lvl="0" indent="0">
              <a:lnSpc>
                <a:spcPct val="115000"/>
              </a:lnSpc>
              <a:spcBef>
                <a:spcPts val="0"/>
              </a:spcBef>
              <a:spcAft>
                <a:spcPts val="1000"/>
              </a:spcAft>
              <a:buClrTx/>
              <a:buSzTx/>
              <a:buNone/>
            </a:pPr>
            <a:r>
              <a:rPr lang="en-US" sz="2000" dirty="0">
                <a:solidFill>
                  <a:srgbClr val="4E67C8"/>
                </a:solidFill>
              </a:rPr>
              <a:t>Transformation </a:t>
            </a:r>
            <a:r>
              <a:rPr lang="en-US" sz="2000" dirty="0" smtClean="0">
                <a:solidFill>
                  <a:srgbClr val="4E67C8"/>
                </a:solidFill>
              </a:rPr>
              <a:t>of the Resource </a:t>
            </a:r>
            <a:r>
              <a:rPr lang="en-US" sz="2000" dirty="0">
                <a:solidFill>
                  <a:srgbClr val="4E67C8"/>
                </a:solidFill>
              </a:rPr>
              <a:t>Mobilization Office to the </a:t>
            </a:r>
            <a:r>
              <a:rPr lang="en-US" sz="2000" dirty="0" smtClean="0">
                <a:solidFill>
                  <a:srgbClr val="4E67C8"/>
                </a:solidFill>
              </a:rPr>
              <a:t>Resource Mobilization </a:t>
            </a:r>
            <a:r>
              <a:rPr lang="en-US" sz="2000" dirty="0">
                <a:solidFill>
                  <a:srgbClr val="4E67C8"/>
                </a:solidFill>
              </a:rPr>
              <a:t>and </a:t>
            </a:r>
            <a:r>
              <a:rPr lang="en-US" sz="2000" dirty="0" smtClean="0">
                <a:solidFill>
                  <a:srgbClr val="4E67C8"/>
                </a:solidFill>
              </a:rPr>
              <a:t>Development Partnerships Office;</a:t>
            </a:r>
            <a:endParaRPr lang="en-US" sz="2000" dirty="0">
              <a:solidFill>
                <a:srgbClr val="4E67C8"/>
              </a:solidFill>
            </a:endParaRPr>
          </a:p>
          <a:p>
            <a:pPr marL="0" lvl="0" indent="0">
              <a:lnSpc>
                <a:spcPct val="115000"/>
              </a:lnSpc>
              <a:spcBef>
                <a:spcPts val="0"/>
              </a:spcBef>
              <a:spcAft>
                <a:spcPts val="1000"/>
              </a:spcAft>
              <a:buClrTx/>
              <a:buSzTx/>
              <a:buNone/>
            </a:pPr>
            <a:r>
              <a:rPr lang="en-US" sz="2000" dirty="0">
                <a:solidFill>
                  <a:srgbClr val="4E67C8"/>
                </a:solidFill>
              </a:rPr>
              <a:t>WMO S</a:t>
            </a:r>
            <a:r>
              <a:rPr lang="en-US" sz="2000" dirty="0" smtClean="0">
                <a:solidFill>
                  <a:srgbClr val="4E67C8"/>
                </a:solidFill>
              </a:rPr>
              <a:t>trategy </a:t>
            </a:r>
            <a:r>
              <a:rPr lang="en-US" sz="2000" dirty="0">
                <a:solidFill>
                  <a:srgbClr val="4E67C8"/>
                </a:solidFill>
              </a:rPr>
              <a:t>in partnership with the private sector;</a:t>
            </a:r>
          </a:p>
          <a:p>
            <a:pPr marL="0" lvl="0" indent="0">
              <a:lnSpc>
                <a:spcPct val="115000"/>
              </a:lnSpc>
              <a:spcBef>
                <a:spcPts val="0"/>
              </a:spcBef>
              <a:spcAft>
                <a:spcPts val="1000"/>
              </a:spcAft>
              <a:buClrTx/>
              <a:buSzTx/>
              <a:buNone/>
            </a:pPr>
            <a:r>
              <a:rPr lang="en-US" sz="2000" dirty="0">
                <a:solidFill>
                  <a:srgbClr val="4E67C8"/>
                </a:solidFill>
              </a:rPr>
              <a:t>Clarifying roles and responsibilities of regional associations including: </a:t>
            </a:r>
            <a:r>
              <a:rPr lang="en-US" sz="2000" dirty="0" smtClean="0">
                <a:solidFill>
                  <a:srgbClr val="4E67C8"/>
                </a:solidFill>
              </a:rPr>
              <a:t>establishing </a:t>
            </a:r>
            <a:r>
              <a:rPr lang="en-US" sz="2000" dirty="0">
                <a:solidFill>
                  <a:srgbClr val="4E67C8"/>
                </a:solidFill>
              </a:rPr>
              <a:t>cooperation and </a:t>
            </a:r>
            <a:r>
              <a:rPr lang="en-US" sz="2000" dirty="0" smtClean="0">
                <a:solidFill>
                  <a:srgbClr val="4E67C8"/>
                </a:solidFill>
              </a:rPr>
              <a:t>partnerships </a:t>
            </a:r>
            <a:r>
              <a:rPr lang="en-US" sz="2000" dirty="0">
                <a:solidFill>
                  <a:srgbClr val="4E67C8"/>
                </a:solidFill>
              </a:rPr>
              <a:t>between the regional sub-regional organizations, non-governmental organizations and professional associations; </a:t>
            </a:r>
            <a:r>
              <a:rPr lang="en-US" sz="2000" dirty="0" smtClean="0">
                <a:solidFill>
                  <a:srgbClr val="4E67C8"/>
                </a:solidFill>
              </a:rPr>
              <a:t>improve public </a:t>
            </a:r>
            <a:r>
              <a:rPr lang="en-US" sz="2000" dirty="0">
                <a:solidFill>
                  <a:srgbClr val="4E67C8"/>
                </a:solidFill>
              </a:rPr>
              <a:t>perception and recognition of the role of WMO in their regions;</a:t>
            </a:r>
          </a:p>
          <a:p>
            <a:pPr marL="0" lvl="0" indent="0">
              <a:lnSpc>
                <a:spcPct val="115000"/>
              </a:lnSpc>
              <a:spcBef>
                <a:spcPts val="0"/>
              </a:spcBef>
              <a:spcAft>
                <a:spcPts val="1000"/>
              </a:spcAft>
              <a:buClrTx/>
              <a:buSzTx/>
              <a:buNone/>
            </a:pPr>
            <a:r>
              <a:rPr lang="en-US" sz="2000" dirty="0">
                <a:solidFill>
                  <a:srgbClr val="4E67C8"/>
                </a:solidFill>
              </a:rPr>
              <a:t>Distribution of technical requirements and standards of WMO through other international regulatory </a:t>
            </a:r>
            <a:r>
              <a:rPr lang="en-US" sz="2000" dirty="0" smtClean="0">
                <a:solidFill>
                  <a:srgbClr val="4E67C8"/>
                </a:solidFill>
              </a:rPr>
              <a:t>frameworks</a:t>
            </a:r>
            <a:r>
              <a:rPr lang="ru-RU" sz="2000" dirty="0">
                <a:solidFill>
                  <a:srgbClr val="4E67C8"/>
                </a:solidFill>
              </a:rPr>
              <a:t>	</a:t>
            </a:r>
            <a:endParaRPr lang="ru-RU" sz="2000" dirty="0">
              <a:solidFill>
                <a:schemeClr val="accent1"/>
              </a:solidFill>
            </a:endParaRPr>
          </a:p>
        </p:txBody>
      </p:sp>
    </p:spTree>
    <p:extLst>
      <p:ext uri="{BB962C8B-B14F-4D97-AF65-F5344CB8AC3E}">
        <p14:creationId xmlns:p14="http://schemas.microsoft.com/office/powerpoint/2010/main" xmlns="" val="96455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115616" y="188640"/>
            <a:ext cx="7848872" cy="1143000"/>
          </a:xfrm>
        </p:spPr>
        <p:txBody>
          <a:bodyPr/>
          <a:lstStyle/>
          <a:p>
            <a:pPr marL="0" indent="0" algn="ctr">
              <a:buNone/>
            </a:pPr>
            <a:r>
              <a:rPr lang="en-US" sz="2400" dirty="0">
                <a:solidFill>
                  <a:srgbClr val="00B050"/>
                </a:solidFill>
                <a:effectLst/>
              </a:rPr>
              <a:t>Strengthening </a:t>
            </a:r>
            <a:r>
              <a:rPr lang="en-US" sz="2400" dirty="0" smtClean="0">
                <a:solidFill>
                  <a:srgbClr val="00B050"/>
                </a:solidFill>
                <a:effectLst/>
              </a:rPr>
              <a:t>WMO visibility through information </a:t>
            </a:r>
            <a:r>
              <a:rPr lang="en-US" sz="2400" dirty="0">
                <a:solidFill>
                  <a:srgbClr val="00B050"/>
                </a:solidFill>
                <a:effectLst/>
              </a:rPr>
              <a:t>and public </a:t>
            </a:r>
            <a:r>
              <a:rPr lang="en-US" sz="2400" dirty="0" smtClean="0">
                <a:solidFill>
                  <a:srgbClr val="00B050"/>
                </a:solidFill>
                <a:effectLst/>
              </a:rPr>
              <a:t>relations</a:t>
            </a:r>
            <a:endParaRPr lang="ru-RU" sz="2400" dirty="0">
              <a:solidFill>
                <a:srgbClr val="00B050"/>
              </a:solidFill>
              <a:effectLst/>
            </a:endParaRPr>
          </a:p>
        </p:txBody>
      </p:sp>
      <p:sp>
        <p:nvSpPr>
          <p:cNvPr id="4" name="Объект 3"/>
          <p:cNvSpPr>
            <a:spLocks noGrp="1"/>
          </p:cNvSpPr>
          <p:nvPr>
            <p:ph sz="quarter" idx="13"/>
          </p:nvPr>
        </p:nvSpPr>
        <p:spPr>
          <a:xfrm>
            <a:off x="755576" y="1052736"/>
            <a:ext cx="8208912" cy="5616624"/>
          </a:xfrm>
        </p:spPr>
        <p:txBody>
          <a:bodyPr>
            <a:normAutofit/>
          </a:bodyPr>
          <a:lstStyle/>
          <a:p>
            <a:pPr marL="45720" indent="0">
              <a:buNone/>
            </a:pPr>
            <a:r>
              <a:rPr lang="en-US" sz="2400" dirty="0">
                <a:solidFill>
                  <a:schemeClr val="accent1"/>
                </a:solidFill>
              </a:rPr>
              <a:t>Network </a:t>
            </a:r>
            <a:r>
              <a:rPr lang="en-US" sz="2400" dirty="0" smtClean="0">
                <a:solidFill>
                  <a:schemeClr val="accent1"/>
                </a:solidFill>
              </a:rPr>
              <a:t>of focal points</a:t>
            </a:r>
            <a:endParaRPr lang="en-US" sz="2400" dirty="0">
              <a:solidFill>
                <a:schemeClr val="accent1"/>
              </a:solidFill>
            </a:endParaRPr>
          </a:p>
          <a:p>
            <a:pPr marL="45720" indent="0">
              <a:buNone/>
            </a:pPr>
            <a:r>
              <a:rPr lang="en-US" sz="2400" dirty="0">
                <a:solidFill>
                  <a:schemeClr val="accent1"/>
                </a:solidFill>
              </a:rPr>
              <a:t>Daily newsletter "in the media" for </a:t>
            </a:r>
            <a:r>
              <a:rPr lang="en-US" sz="2400" dirty="0" smtClean="0">
                <a:solidFill>
                  <a:schemeClr val="accent1"/>
                </a:solidFill>
              </a:rPr>
              <a:t>the focal </a:t>
            </a:r>
            <a:r>
              <a:rPr lang="en-US" sz="2400" dirty="0">
                <a:solidFill>
                  <a:schemeClr val="accent1"/>
                </a:solidFill>
              </a:rPr>
              <a:t>points;</a:t>
            </a:r>
          </a:p>
          <a:p>
            <a:pPr marL="45720" indent="0">
              <a:buNone/>
            </a:pPr>
            <a:r>
              <a:rPr lang="en-US" sz="2400" dirty="0">
                <a:solidFill>
                  <a:schemeClr val="accent1"/>
                </a:solidFill>
              </a:rPr>
              <a:t>G</a:t>
            </a:r>
            <a:r>
              <a:rPr lang="en-US" sz="2400" dirty="0" smtClean="0">
                <a:solidFill>
                  <a:schemeClr val="accent1"/>
                </a:solidFill>
              </a:rPr>
              <a:t>rowing </a:t>
            </a:r>
            <a:r>
              <a:rPr lang="en-US" sz="2400" dirty="0">
                <a:solidFill>
                  <a:schemeClr val="accent1"/>
                </a:solidFill>
              </a:rPr>
              <a:t>number of references and links </a:t>
            </a:r>
            <a:r>
              <a:rPr lang="en-US" sz="2400" dirty="0" smtClean="0">
                <a:solidFill>
                  <a:schemeClr val="accent1"/>
                </a:solidFill>
              </a:rPr>
              <a:t>in the </a:t>
            </a:r>
            <a:r>
              <a:rPr lang="en-US" sz="2400" dirty="0">
                <a:solidFill>
                  <a:schemeClr val="accent1"/>
                </a:solidFill>
              </a:rPr>
              <a:t>media - more than 30,000 in </a:t>
            </a:r>
            <a:r>
              <a:rPr lang="en-US" sz="2400" dirty="0" smtClean="0">
                <a:solidFill>
                  <a:schemeClr val="accent1"/>
                </a:solidFill>
              </a:rPr>
              <a:t>2014, </a:t>
            </a:r>
            <a:r>
              <a:rPr lang="en-US" sz="2400" dirty="0">
                <a:solidFill>
                  <a:schemeClr val="accent1"/>
                </a:solidFill>
              </a:rPr>
              <a:t>23,500 followers on Facebook;</a:t>
            </a:r>
          </a:p>
          <a:p>
            <a:pPr marL="45720" indent="0">
              <a:buNone/>
            </a:pPr>
            <a:r>
              <a:rPr lang="en-US" sz="2400" dirty="0">
                <a:solidFill>
                  <a:schemeClr val="accent1"/>
                </a:solidFill>
              </a:rPr>
              <a:t>The greatest interest in the past few years, expressed to </a:t>
            </a:r>
            <a:r>
              <a:rPr lang="en-US" sz="2400" u="sng" dirty="0">
                <a:solidFill>
                  <a:schemeClr val="accent1"/>
                </a:solidFill>
              </a:rPr>
              <a:t>periodicals</a:t>
            </a:r>
            <a:r>
              <a:rPr lang="en-US" sz="2400" dirty="0">
                <a:solidFill>
                  <a:schemeClr val="accent1"/>
                </a:solidFill>
              </a:rPr>
              <a:t>: "WMO Statement on the Status of the Global Climate", "Bulletin of greenhouse gases", "Newsletter El Niño"; </a:t>
            </a:r>
            <a:r>
              <a:rPr lang="en-US" sz="2400" u="sng" dirty="0" smtClean="0">
                <a:solidFill>
                  <a:schemeClr val="accent1"/>
                </a:solidFill>
              </a:rPr>
              <a:t>awareness publications</a:t>
            </a:r>
            <a:r>
              <a:rPr lang="en-US" sz="2400" dirty="0">
                <a:solidFill>
                  <a:schemeClr val="accent1"/>
                </a:solidFill>
              </a:rPr>
              <a:t>: "Atlas of mortality and economic losses from extreme weather, climate and water (1970-2012</a:t>
            </a:r>
            <a:r>
              <a:rPr lang="en-US" sz="2400" dirty="0" smtClean="0">
                <a:solidFill>
                  <a:schemeClr val="accent1"/>
                </a:solidFill>
              </a:rPr>
              <a:t>), a WMO/CRED joint publication, 2015"</a:t>
            </a:r>
            <a:r>
              <a:rPr lang="en-US" sz="2400" dirty="0">
                <a:solidFill>
                  <a:schemeClr val="accent1"/>
                </a:solidFill>
              </a:rPr>
              <a:t>, "Global Climate 2001-2010: Decade of climatic extremes, 2013", "Atlas of health and climate (jointly WHO), 2012 "," Extreme weather events to climate change, </a:t>
            </a:r>
            <a:r>
              <a:rPr lang="en-US" sz="2400" dirty="0" smtClean="0">
                <a:solidFill>
                  <a:schemeClr val="accent1"/>
                </a:solidFill>
              </a:rPr>
              <a:t>2011"</a:t>
            </a:r>
            <a:r>
              <a:rPr lang="en-US" sz="2400" dirty="0">
                <a:solidFill>
                  <a:schemeClr val="accent1"/>
                </a:solidFill>
              </a:rPr>
              <a:t>.</a:t>
            </a:r>
            <a:endParaRPr lang="ru-RU" sz="2400" dirty="0">
              <a:solidFill>
                <a:schemeClr val="accent1"/>
              </a:solidFill>
            </a:endParaRPr>
          </a:p>
        </p:txBody>
      </p:sp>
    </p:spTree>
    <p:extLst>
      <p:ext uri="{BB962C8B-B14F-4D97-AF65-F5344CB8AC3E}">
        <p14:creationId xmlns:p14="http://schemas.microsoft.com/office/powerpoint/2010/main" xmlns="" val="2233733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rgbClr val="00B050"/>
                </a:solidFill>
                <a:effectLst/>
              </a:rPr>
              <a:t>Monitoring and </a:t>
            </a:r>
            <a:r>
              <a:rPr lang="en-US" sz="2800" dirty="0" smtClean="0">
                <a:solidFill>
                  <a:srgbClr val="00B050"/>
                </a:solidFill>
                <a:effectLst/>
              </a:rPr>
              <a:t>Evaluation</a:t>
            </a:r>
            <a:endParaRPr lang="ru-RU" sz="2800" dirty="0">
              <a:solidFill>
                <a:srgbClr val="00B050"/>
              </a:solidFill>
              <a:effectLst/>
            </a:endParaRPr>
          </a:p>
        </p:txBody>
      </p:sp>
      <p:sp>
        <p:nvSpPr>
          <p:cNvPr id="4" name="Объект 3"/>
          <p:cNvSpPr>
            <a:spLocks noGrp="1"/>
          </p:cNvSpPr>
          <p:nvPr>
            <p:ph sz="quarter" idx="13"/>
          </p:nvPr>
        </p:nvSpPr>
        <p:spPr>
          <a:xfrm>
            <a:off x="827584" y="836712"/>
            <a:ext cx="8136904" cy="5832648"/>
          </a:xfrm>
        </p:spPr>
        <p:txBody>
          <a:bodyPr>
            <a:normAutofit lnSpcReduction="10000"/>
          </a:bodyPr>
          <a:lstStyle/>
          <a:p>
            <a:pPr marL="45720" indent="0">
              <a:buNone/>
            </a:pPr>
            <a:r>
              <a:rPr lang="en-US" sz="2400" dirty="0">
                <a:solidFill>
                  <a:schemeClr val="accent1"/>
                </a:solidFill>
              </a:rPr>
              <a:t>WMO's role is determined by both objective and subjective factors.</a:t>
            </a:r>
          </a:p>
          <a:p>
            <a:pPr marL="45720" indent="0">
              <a:buNone/>
            </a:pPr>
            <a:r>
              <a:rPr lang="en-US" sz="2400" dirty="0">
                <a:solidFill>
                  <a:schemeClr val="accent1"/>
                </a:solidFill>
              </a:rPr>
              <a:t>The process of strengthening the role of WMO need to assess progress towards the target.</a:t>
            </a:r>
          </a:p>
          <a:p>
            <a:pPr marL="45720" indent="0">
              <a:buNone/>
            </a:pPr>
            <a:r>
              <a:rPr lang="en-US" sz="2400" dirty="0">
                <a:solidFill>
                  <a:schemeClr val="accent1"/>
                </a:solidFill>
              </a:rPr>
              <a:t>To do this, we can use the indicator approach. The indicators are:</a:t>
            </a:r>
          </a:p>
          <a:p>
            <a:pPr marL="45720" indent="0">
              <a:buNone/>
            </a:pPr>
            <a:r>
              <a:rPr lang="en-US" sz="2400" dirty="0">
                <a:solidFill>
                  <a:schemeClr val="accent1"/>
                </a:solidFill>
              </a:rPr>
              <a:t>the number of projects (the cost) implemented in NMHSs in partnership agreements;</a:t>
            </a:r>
          </a:p>
          <a:p>
            <a:pPr marL="45720" indent="0">
              <a:buNone/>
            </a:pPr>
            <a:r>
              <a:rPr lang="en-US" sz="2400" dirty="0">
                <a:solidFill>
                  <a:schemeClr val="accent1"/>
                </a:solidFill>
              </a:rPr>
              <a:t>measurable results of partnership activities have received the approval of the WMO constituent bodies and / or partner organizations;</a:t>
            </a:r>
          </a:p>
          <a:p>
            <a:pPr marL="45720" indent="0">
              <a:buNone/>
            </a:pPr>
            <a:r>
              <a:rPr lang="en-US" sz="2400" dirty="0">
                <a:solidFill>
                  <a:schemeClr val="accent1"/>
                </a:solidFill>
              </a:rPr>
              <a:t>d</a:t>
            </a:r>
            <a:r>
              <a:rPr lang="en-US" sz="2400" dirty="0" smtClean="0">
                <a:solidFill>
                  <a:schemeClr val="accent1"/>
                </a:solidFill>
              </a:rPr>
              <a:t>ynamics </a:t>
            </a:r>
            <a:r>
              <a:rPr lang="en-US" sz="2400" dirty="0">
                <a:solidFill>
                  <a:schemeClr val="accent1"/>
                </a:solidFill>
              </a:rPr>
              <a:t>of investment in strengthening the capacity of the partnership initiated by NMHSs WMO activities;</a:t>
            </a:r>
          </a:p>
          <a:p>
            <a:pPr marL="45720" indent="0">
              <a:buNone/>
            </a:pPr>
            <a:r>
              <a:rPr lang="en-US" sz="2400" dirty="0">
                <a:solidFill>
                  <a:schemeClr val="accent1"/>
                </a:solidFill>
              </a:rPr>
              <a:t>dynamics of the target media links and information resources on the WMO </a:t>
            </a:r>
            <a:r>
              <a:rPr lang="en-US" sz="2400" dirty="0" smtClean="0">
                <a:solidFill>
                  <a:schemeClr val="accent1"/>
                </a:solidFill>
              </a:rPr>
              <a:t>data.</a:t>
            </a:r>
            <a:endParaRPr lang="ru-RU" sz="2400" dirty="0">
              <a:solidFill>
                <a:schemeClr val="accent1"/>
              </a:solidFill>
            </a:endParaRPr>
          </a:p>
        </p:txBody>
      </p:sp>
    </p:spTree>
    <p:extLst>
      <p:ext uri="{BB962C8B-B14F-4D97-AF65-F5344CB8AC3E}">
        <p14:creationId xmlns:p14="http://schemas.microsoft.com/office/powerpoint/2010/main" xmlns="" val="21790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115616" y="980728"/>
            <a:ext cx="7560840" cy="3847207"/>
          </a:xfrm>
          <a:prstGeom prst="rect">
            <a:avLst/>
          </a:prstGeom>
        </p:spPr>
        <p:txBody>
          <a:bodyPr wrap="square">
            <a:spAutoFit/>
          </a:bodyPr>
          <a:lstStyle/>
          <a:p>
            <a:pPr algn="ctr"/>
            <a:r>
              <a:rPr lang="en-US" sz="2800" b="1" dirty="0" smtClean="0">
                <a:solidFill>
                  <a:srgbClr val="92D050"/>
                </a:solidFill>
              </a:rPr>
              <a:t>Problems:</a:t>
            </a:r>
          </a:p>
          <a:p>
            <a:pPr algn="ctr"/>
            <a:endParaRPr lang="en-US" sz="2400" dirty="0"/>
          </a:p>
          <a:p>
            <a:pPr algn="ctr"/>
            <a:endParaRPr lang="en-US" sz="2400" dirty="0"/>
          </a:p>
          <a:p>
            <a:pPr algn="ctr"/>
            <a:r>
              <a:rPr lang="en-US" sz="2400" dirty="0">
                <a:solidFill>
                  <a:schemeClr val="accent1"/>
                </a:solidFill>
              </a:rPr>
              <a:t>Overcoming differences in understanding and perception of the role of WMO in the context of sustainable development.</a:t>
            </a:r>
          </a:p>
          <a:p>
            <a:pPr algn="ctr"/>
            <a:endParaRPr lang="en-US" sz="2400" dirty="0">
              <a:solidFill>
                <a:schemeClr val="accent1"/>
              </a:solidFill>
            </a:endParaRPr>
          </a:p>
          <a:p>
            <a:pPr algn="ctr"/>
            <a:endParaRPr lang="en-US" sz="2400" dirty="0">
              <a:solidFill>
                <a:schemeClr val="accent1"/>
              </a:solidFill>
            </a:endParaRPr>
          </a:p>
          <a:p>
            <a:pPr algn="ctr"/>
            <a:r>
              <a:rPr lang="en-US" sz="2400" dirty="0">
                <a:solidFill>
                  <a:schemeClr val="accent1"/>
                </a:solidFill>
              </a:rPr>
              <a:t>  Increasing the visibility and awareness of the activities of WMO</a:t>
            </a:r>
            <a:endParaRPr lang="ru-RU" sz="2400" dirty="0">
              <a:solidFill>
                <a:schemeClr val="accent1"/>
              </a:solidFill>
            </a:endParaRPr>
          </a:p>
        </p:txBody>
      </p:sp>
    </p:spTree>
    <p:extLst>
      <p:ext uri="{BB962C8B-B14F-4D97-AF65-F5344CB8AC3E}">
        <p14:creationId xmlns:p14="http://schemas.microsoft.com/office/powerpoint/2010/main" xmlns="" val="1360158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115616" y="188640"/>
            <a:ext cx="7776864" cy="1143000"/>
          </a:xfrm>
        </p:spPr>
        <p:txBody>
          <a:bodyPr/>
          <a:lstStyle/>
          <a:p>
            <a:pPr marL="0" indent="0" algn="ctr">
              <a:buNone/>
            </a:pPr>
            <a:r>
              <a:rPr lang="en-US" sz="2400" b="0" dirty="0">
                <a:solidFill>
                  <a:srgbClr val="00B050"/>
                </a:solidFill>
                <a:effectLst/>
              </a:rPr>
              <a:t>Information on the websites of WMO partner organizations </a:t>
            </a:r>
            <a:r>
              <a:rPr lang="en-US" sz="2000" b="0" dirty="0">
                <a:solidFill>
                  <a:srgbClr val="00B050"/>
                </a:solidFill>
                <a:effectLst/>
              </a:rPr>
              <a:t>(some examples)</a:t>
            </a:r>
            <a:endParaRPr lang="ru-RU" sz="2000" b="0" dirty="0">
              <a:solidFill>
                <a:srgbClr val="00B050"/>
              </a:solidFill>
              <a:effectLst/>
            </a:endParaRPr>
          </a:p>
        </p:txBody>
      </p:sp>
      <p:sp>
        <p:nvSpPr>
          <p:cNvPr id="4" name="Объект 3"/>
          <p:cNvSpPr>
            <a:spLocks noGrp="1"/>
          </p:cNvSpPr>
          <p:nvPr>
            <p:ph sz="quarter" idx="13"/>
          </p:nvPr>
        </p:nvSpPr>
        <p:spPr>
          <a:xfrm>
            <a:off x="827584" y="1268760"/>
            <a:ext cx="8136904" cy="5400600"/>
          </a:xfrm>
        </p:spPr>
        <p:txBody>
          <a:bodyPr>
            <a:normAutofit lnSpcReduction="10000"/>
          </a:bodyPr>
          <a:lstStyle/>
          <a:p>
            <a:pPr marL="45720" indent="0">
              <a:buNone/>
            </a:pPr>
            <a:endParaRPr lang="ru-RU" sz="1800" dirty="0">
              <a:solidFill>
                <a:schemeClr val="accent1"/>
              </a:solidFill>
            </a:endParaRPr>
          </a:p>
          <a:p>
            <a:pPr marL="45720" indent="0" algn="ctr">
              <a:buNone/>
            </a:pPr>
            <a:r>
              <a:rPr lang="en-US" sz="2400" dirty="0">
                <a:solidFill>
                  <a:schemeClr val="accent1"/>
                </a:solidFill>
              </a:rPr>
              <a:t>UN Website</a:t>
            </a:r>
          </a:p>
          <a:p>
            <a:pPr marL="45720" indent="0">
              <a:buNone/>
            </a:pPr>
            <a:r>
              <a:rPr lang="en-US" sz="2000" dirty="0">
                <a:solidFill>
                  <a:schemeClr val="accent1"/>
                </a:solidFill>
              </a:rPr>
              <a:t>WMO - World Meteorological Organization promotes the free international exchange of meteorological data and information and to promote their use in aviation, shipping, security, agriculture, and other sectors. (On the </a:t>
            </a:r>
            <a:r>
              <a:rPr lang="en-US" sz="2000" dirty="0" smtClean="0">
                <a:solidFill>
                  <a:schemeClr val="accent1"/>
                </a:solidFill>
              </a:rPr>
              <a:t>English page </a:t>
            </a:r>
            <a:r>
              <a:rPr lang="en-US" sz="2000" dirty="0">
                <a:solidFill>
                  <a:schemeClr val="accent1"/>
                </a:solidFill>
              </a:rPr>
              <a:t>of the site).</a:t>
            </a:r>
          </a:p>
          <a:p>
            <a:pPr marL="45720" indent="0">
              <a:buNone/>
            </a:pPr>
            <a:r>
              <a:rPr lang="en-US" sz="2000" dirty="0">
                <a:solidFill>
                  <a:schemeClr val="accent1"/>
                </a:solidFill>
              </a:rPr>
              <a:t>WMO - World Meteorological Organization is a specialized agency of the United Nations system's authoritative voice of the United Nations on the state and behavior of the Earth's atmosphere, its interaction with the oceans, the climate it produces and the resulting distribution of water resources. (translated from the Russian </a:t>
            </a:r>
            <a:r>
              <a:rPr lang="en-US" sz="2000" dirty="0" smtClean="0">
                <a:solidFill>
                  <a:schemeClr val="accent1"/>
                </a:solidFill>
              </a:rPr>
              <a:t>pages </a:t>
            </a:r>
            <a:r>
              <a:rPr lang="en-US" sz="2000" dirty="0">
                <a:solidFill>
                  <a:schemeClr val="accent1"/>
                </a:solidFill>
              </a:rPr>
              <a:t>of the site of the United Nations)</a:t>
            </a:r>
          </a:p>
          <a:p>
            <a:pPr marL="45720" indent="0">
              <a:buNone/>
            </a:pPr>
            <a:r>
              <a:rPr lang="en-US" sz="2000" dirty="0">
                <a:solidFill>
                  <a:schemeClr val="accent1"/>
                </a:solidFill>
              </a:rPr>
              <a:t>Sites of other organizations, mostly only contain links to the site of the WMO. (ICAO, </a:t>
            </a:r>
            <a:r>
              <a:rPr lang="en-US" sz="1800" dirty="0">
                <a:solidFill>
                  <a:schemeClr val="accent1"/>
                </a:solidFill>
              </a:rPr>
              <a:t>http://www.icao.int/safety/meteorology/Pages/AboutMET.aspx; </a:t>
            </a:r>
            <a:r>
              <a:rPr lang="en-US" sz="1800" dirty="0" smtClean="0">
                <a:solidFill>
                  <a:schemeClr val="accent1"/>
                </a:solidFill>
              </a:rPr>
              <a:t> </a:t>
            </a:r>
            <a:r>
              <a:rPr lang="en-US" sz="2000" dirty="0" smtClean="0">
                <a:solidFill>
                  <a:schemeClr val="accent1"/>
                </a:solidFill>
              </a:rPr>
              <a:t>WHO</a:t>
            </a:r>
            <a:r>
              <a:rPr lang="en-US" sz="2000" dirty="0">
                <a:solidFill>
                  <a:schemeClr val="accent1"/>
                </a:solidFill>
              </a:rPr>
              <a:t>, </a:t>
            </a:r>
            <a:r>
              <a:rPr lang="en-US" sz="1800" dirty="0">
                <a:solidFill>
                  <a:schemeClr val="accent1"/>
                </a:solidFill>
              </a:rPr>
              <a:t>http://www.who.int/globalchange/partnerships/ru/ </a:t>
            </a:r>
            <a:r>
              <a:rPr lang="en-US" sz="2000" dirty="0">
                <a:solidFill>
                  <a:schemeClr val="accent1"/>
                </a:solidFill>
              </a:rPr>
              <a:t>and so on. N.)</a:t>
            </a:r>
            <a:endParaRPr lang="ru-RU" sz="2000" dirty="0">
              <a:solidFill>
                <a:schemeClr val="accent1"/>
              </a:solidFill>
            </a:endParaRPr>
          </a:p>
          <a:p>
            <a:pPr marL="45720" indent="0">
              <a:buNone/>
            </a:pPr>
            <a:endParaRPr lang="ru-RU" sz="2000" dirty="0">
              <a:solidFill>
                <a:schemeClr val="accent1"/>
              </a:solidFill>
            </a:endParaRPr>
          </a:p>
        </p:txBody>
      </p:sp>
    </p:spTree>
    <p:extLst>
      <p:ext uri="{BB962C8B-B14F-4D97-AF65-F5344CB8AC3E}">
        <p14:creationId xmlns:p14="http://schemas.microsoft.com/office/powerpoint/2010/main" xmlns="" val="2871977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rgbClr val="FFC000"/>
                </a:solidFill>
                <a:effectLst/>
              </a:rPr>
              <a:t>Potential strengthening of the role of WMO in sustainable development</a:t>
            </a:r>
            <a:endParaRPr lang="ru-RU" sz="2800" dirty="0">
              <a:solidFill>
                <a:srgbClr val="FFC000"/>
              </a:solidFill>
              <a:effectLst/>
            </a:endParaRPr>
          </a:p>
        </p:txBody>
      </p:sp>
      <p:sp>
        <p:nvSpPr>
          <p:cNvPr id="4" name="Объект 3"/>
          <p:cNvSpPr>
            <a:spLocks noGrp="1"/>
          </p:cNvSpPr>
          <p:nvPr>
            <p:ph sz="quarter" idx="13"/>
          </p:nvPr>
        </p:nvSpPr>
        <p:spPr>
          <a:xfrm>
            <a:off x="827584" y="1484784"/>
            <a:ext cx="8136904" cy="5184576"/>
          </a:xfrm>
        </p:spPr>
        <p:txBody>
          <a:bodyPr>
            <a:normAutofit/>
          </a:bodyPr>
          <a:lstStyle/>
          <a:p>
            <a:pPr marL="45720" indent="0" algn="ctr">
              <a:buNone/>
            </a:pPr>
            <a:r>
              <a:rPr lang="en-US" sz="2400" dirty="0">
                <a:solidFill>
                  <a:schemeClr val="accent3">
                    <a:lumMod val="75000"/>
                  </a:schemeClr>
                </a:solidFill>
              </a:rPr>
              <a:t>Strengthening </a:t>
            </a:r>
            <a:r>
              <a:rPr lang="en-US" sz="2400" dirty="0" smtClean="0">
                <a:solidFill>
                  <a:schemeClr val="accent3">
                    <a:lumMod val="75000"/>
                  </a:schemeClr>
                </a:solidFill>
              </a:rPr>
              <a:t>partnerships</a:t>
            </a:r>
          </a:p>
          <a:p>
            <a:pPr marL="45720" indent="0" algn="ctr">
              <a:buNone/>
            </a:pPr>
            <a:r>
              <a:rPr lang="en-US" sz="2400" dirty="0" smtClean="0">
                <a:solidFill>
                  <a:schemeClr val="accent3">
                    <a:lumMod val="75000"/>
                  </a:schemeClr>
                </a:solidFill>
              </a:rPr>
              <a:t> </a:t>
            </a:r>
            <a:r>
              <a:rPr lang="en-US" sz="2400" dirty="0">
                <a:solidFill>
                  <a:schemeClr val="accent3">
                    <a:lumMod val="75000"/>
                  </a:schemeClr>
                </a:solidFill>
              </a:rPr>
              <a:t>(WMO Strategic Plan </a:t>
            </a:r>
            <a:r>
              <a:rPr lang="en-US" sz="2400" dirty="0" smtClean="0">
                <a:solidFill>
                  <a:schemeClr val="accent3">
                    <a:lumMod val="75000"/>
                  </a:schemeClr>
                </a:solidFill>
              </a:rPr>
              <a:t>2016-2019, </a:t>
            </a:r>
            <a:r>
              <a:rPr lang="en-US" sz="2400" dirty="0">
                <a:solidFill>
                  <a:schemeClr val="accent3">
                    <a:lumMod val="75000"/>
                  </a:schemeClr>
                </a:solidFill>
              </a:rPr>
              <a:t>Expected result 7</a:t>
            </a:r>
            <a:r>
              <a:rPr lang="en-US" sz="2400" dirty="0" smtClean="0">
                <a:solidFill>
                  <a:schemeClr val="accent3">
                    <a:lumMod val="75000"/>
                  </a:schemeClr>
                </a:solidFill>
              </a:rPr>
              <a:t>)</a:t>
            </a:r>
          </a:p>
          <a:p>
            <a:pPr marL="45720" indent="0" algn="ctr">
              <a:buNone/>
            </a:pPr>
            <a:endParaRPr lang="en-US" sz="2400" dirty="0">
              <a:solidFill>
                <a:schemeClr val="accent1"/>
              </a:solidFill>
            </a:endParaRPr>
          </a:p>
          <a:p>
            <a:pPr marL="45720" indent="0">
              <a:buNone/>
            </a:pPr>
            <a:r>
              <a:rPr lang="en-US" sz="2400" dirty="0">
                <a:solidFill>
                  <a:schemeClr val="accent1"/>
                </a:solidFill>
              </a:rPr>
              <a:t>New and strengthened partnerships and cooperation activities to improve NMHSs' performance in delivering services, and value the contribution of WMO to the overall activities of the United Nations system, relevant international conventions and decisions of national strategic objectives.</a:t>
            </a:r>
            <a:endParaRPr lang="ru-RU" sz="2400" dirty="0">
              <a:solidFill>
                <a:schemeClr val="accent1"/>
              </a:solidFill>
            </a:endParaRPr>
          </a:p>
        </p:txBody>
      </p:sp>
    </p:spTree>
    <p:extLst>
      <p:ext uri="{BB962C8B-B14F-4D97-AF65-F5344CB8AC3E}">
        <p14:creationId xmlns:p14="http://schemas.microsoft.com/office/powerpoint/2010/main" xmlns="" val="4177259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rgbClr val="FFC000"/>
                </a:solidFill>
                <a:effectLst/>
              </a:rPr>
              <a:t>Potential strengthening of the role of WMO in sustainable development</a:t>
            </a:r>
            <a:endParaRPr lang="ru-RU" sz="2800" dirty="0">
              <a:solidFill>
                <a:srgbClr val="FFC000"/>
              </a:solidFill>
              <a:effectLst/>
            </a:endParaRPr>
          </a:p>
        </p:txBody>
      </p:sp>
      <p:sp>
        <p:nvSpPr>
          <p:cNvPr id="4" name="Объект 3"/>
          <p:cNvSpPr>
            <a:spLocks noGrp="1"/>
          </p:cNvSpPr>
          <p:nvPr>
            <p:ph sz="quarter" idx="13"/>
          </p:nvPr>
        </p:nvSpPr>
        <p:spPr>
          <a:xfrm>
            <a:off x="827584" y="1412776"/>
            <a:ext cx="8136904" cy="5256584"/>
          </a:xfrm>
        </p:spPr>
        <p:txBody>
          <a:bodyPr>
            <a:normAutofit/>
          </a:bodyPr>
          <a:lstStyle/>
          <a:p>
            <a:pPr marL="45720" indent="0">
              <a:buNone/>
            </a:pPr>
            <a:r>
              <a:rPr lang="en-US" sz="2400" dirty="0">
                <a:solidFill>
                  <a:schemeClr val="accent1"/>
                </a:solidFill>
              </a:rPr>
              <a:t>Increased partnerships with international organizations through joint projects (including the involvement of regional associations and technical commissions) of common interest;</a:t>
            </a:r>
          </a:p>
          <a:p>
            <a:pPr marL="45720" indent="0">
              <a:buNone/>
            </a:pPr>
            <a:r>
              <a:rPr lang="en-US" sz="2400" dirty="0">
                <a:solidFill>
                  <a:schemeClr val="accent1"/>
                </a:solidFill>
              </a:rPr>
              <a:t>Mutual accommodation "information portraits" the official news sites with organizations - partners</a:t>
            </a:r>
          </a:p>
          <a:p>
            <a:pPr marL="45720" indent="0">
              <a:buNone/>
            </a:pPr>
            <a:r>
              <a:rPr lang="en-US" sz="2400" dirty="0">
                <a:solidFill>
                  <a:schemeClr val="accent1"/>
                </a:solidFill>
              </a:rPr>
              <a:t>                             -----------------------</a:t>
            </a:r>
          </a:p>
          <a:p>
            <a:pPr>
              <a:buFont typeface="Arial" panose="020B0604020202020204" pitchFamily="34" charset="0"/>
              <a:buChar char="•"/>
            </a:pPr>
            <a:r>
              <a:rPr lang="en-US" sz="2400" dirty="0">
                <a:solidFill>
                  <a:schemeClr val="accent1"/>
                </a:solidFill>
              </a:rPr>
              <a:t>Information about the organization - partner</a:t>
            </a:r>
          </a:p>
          <a:p>
            <a:pPr>
              <a:buFont typeface="Arial" panose="020B0604020202020204" pitchFamily="34" charset="0"/>
              <a:buChar char="•"/>
            </a:pPr>
            <a:r>
              <a:rPr lang="en-US" sz="2400" dirty="0">
                <a:solidFill>
                  <a:schemeClr val="accent1"/>
                </a:solidFill>
              </a:rPr>
              <a:t>Information about the purposes of joint cooperation</a:t>
            </a:r>
          </a:p>
          <a:p>
            <a:pPr>
              <a:buFont typeface="Arial" panose="020B0604020202020204" pitchFamily="34" charset="0"/>
              <a:buChar char="•"/>
            </a:pPr>
            <a:r>
              <a:rPr lang="en-US" sz="2400" dirty="0">
                <a:solidFill>
                  <a:schemeClr val="accent1"/>
                </a:solidFill>
              </a:rPr>
              <a:t>Information about the collaborative mechanisms</a:t>
            </a:r>
          </a:p>
          <a:p>
            <a:pPr>
              <a:buFont typeface="Arial" panose="020B0604020202020204" pitchFamily="34" charset="0"/>
              <a:buChar char="•"/>
            </a:pPr>
            <a:r>
              <a:rPr lang="en-US" sz="2400" dirty="0">
                <a:solidFill>
                  <a:schemeClr val="accent1"/>
                </a:solidFill>
              </a:rPr>
              <a:t>Information about the joint and / or sponsored projects</a:t>
            </a:r>
            <a:endParaRPr lang="ru-RU" sz="2400" dirty="0">
              <a:solidFill>
                <a:schemeClr val="accent1"/>
              </a:solidFill>
            </a:endParaRPr>
          </a:p>
        </p:txBody>
      </p:sp>
    </p:spTree>
    <p:extLst>
      <p:ext uri="{BB962C8B-B14F-4D97-AF65-F5344CB8AC3E}">
        <p14:creationId xmlns:p14="http://schemas.microsoft.com/office/powerpoint/2010/main" xmlns="" val="4119812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043608" y="188640"/>
            <a:ext cx="7992888" cy="1143000"/>
          </a:xfrm>
        </p:spPr>
        <p:txBody>
          <a:bodyPr/>
          <a:lstStyle/>
          <a:p>
            <a:pPr marL="0" indent="0" algn="ctr">
              <a:buNone/>
            </a:pPr>
            <a:r>
              <a:rPr lang="en-US" sz="2400" dirty="0">
                <a:solidFill>
                  <a:schemeClr val="accent4"/>
                </a:solidFill>
                <a:effectLst/>
              </a:rPr>
              <a:t>The number of deaths and economic losses from extreme weather, climate and water (1970-2012)</a:t>
            </a:r>
            <a:endParaRPr lang="ru-RU" sz="2400" dirty="0">
              <a:solidFill>
                <a:schemeClr val="accent4"/>
              </a:solidFill>
              <a:effectLst/>
            </a:endParaRPr>
          </a:p>
        </p:txBody>
      </p:sp>
      <p:pic>
        <p:nvPicPr>
          <p:cNvPr id="3074" name="Picture 2"/>
          <p:cNvPicPr>
            <a:picLocks noGrp="1" noChangeAspect="1" noChangeArrowheads="1"/>
          </p:cNvPicPr>
          <p:nvPr>
            <p:ph sz="quarter" idx="13"/>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92938" y="1030004"/>
            <a:ext cx="3079061" cy="2969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1" y="1030004"/>
            <a:ext cx="3096344" cy="2831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9400" y="3933056"/>
            <a:ext cx="2950752" cy="2924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1716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rgbClr val="FFC000"/>
                </a:solidFill>
                <a:effectLst/>
              </a:rPr>
              <a:t>Potential strengthening of the role of WMO in sustainable development</a:t>
            </a:r>
            <a:endParaRPr lang="ru-RU" sz="3600" dirty="0">
              <a:solidFill>
                <a:schemeClr val="accent4"/>
              </a:solidFill>
            </a:endParaRPr>
          </a:p>
        </p:txBody>
      </p:sp>
      <p:sp>
        <p:nvSpPr>
          <p:cNvPr id="4" name="Объект 3"/>
          <p:cNvSpPr>
            <a:spLocks noGrp="1"/>
          </p:cNvSpPr>
          <p:nvPr>
            <p:ph sz="quarter" idx="13"/>
          </p:nvPr>
        </p:nvSpPr>
        <p:spPr>
          <a:xfrm>
            <a:off x="827584" y="1196752"/>
            <a:ext cx="8136904" cy="5472608"/>
          </a:xfrm>
        </p:spPr>
        <p:txBody>
          <a:bodyPr>
            <a:normAutofit/>
          </a:bodyPr>
          <a:lstStyle/>
          <a:p>
            <a:pPr marL="45720" indent="0">
              <a:buNone/>
            </a:pPr>
            <a:r>
              <a:rPr lang="en-US" sz="2400" dirty="0">
                <a:solidFill>
                  <a:schemeClr val="accent1"/>
                </a:solidFill>
              </a:rPr>
              <a:t>The development of the concept of </a:t>
            </a:r>
            <a:r>
              <a:rPr lang="en-US" sz="2400" dirty="0" smtClean="0">
                <a:solidFill>
                  <a:schemeClr val="accent1"/>
                </a:solidFill>
              </a:rPr>
              <a:t>Hydrometeorological </a:t>
            </a:r>
            <a:r>
              <a:rPr lang="en-US" sz="2400" dirty="0">
                <a:solidFill>
                  <a:schemeClr val="accent1"/>
                </a:solidFill>
              </a:rPr>
              <a:t>security - a strategic document defining the role and place of NMHS and WMO in the general security of global development</a:t>
            </a:r>
          </a:p>
          <a:p>
            <a:pPr marL="45720" indent="0">
              <a:buNone/>
            </a:pPr>
            <a:r>
              <a:rPr lang="en-US" sz="2400" dirty="0">
                <a:solidFill>
                  <a:schemeClr val="accent1"/>
                </a:solidFill>
              </a:rPr>
              <a:t>(presence of regional expertise)</a:t>
            </a:r>
          </a:p>
          <a:p>
            <a:pPr marL="45720" indent="0">
              <a:buNone/>
            </a:pPr>
            <a:r>
              <a:rPr lang="en-US" sz="2400" dirty="0">
                <a:solidFill>
                  <a:schemeClr val="accent1"/>
                </a:solidFill>
              </a:rPr>
              <a:t>                             ----------------------</a:t>
            </a:r>
          </a:p>
          <a:p>
            <a:pPr marL="45720" indent="0">
              <a:buNone/>
            </a:pPr>
            <a:r>
              <a:rPr lang="en-US" sz="2400" dirty="0" smtClean="0">
                <a:solidFill>
                  <a:schemeClr val="accent1"/>
                </a:solidFill>
              </a:rPr>
              <a:t>Hydrometeorological </a:t>
            </a:r>
            <a:r>
              <a:rPr lang="en-US" sz="2400" dirty="0">
                <a:solidFill>
                  <a:schemeClr val="accent1"/>
                </a:solidFill>
              </a:rPr>
              <a:t>safety</a:t>
            </a:r>
          </a:p>
          <a:p>
            <a:pPr marL="45720" indent="0">
              <a:buNone/>
            </a:pPr>
            <a:r>
              <a:rPr lang="en-US" sz="2400" dirty="0">
                <a:solidFill>
                  <a:schemeClr val="accent1"/>
                </a:solidFill>
              </a:rPr>
              <a:t>It is defined as:</a:t>
            </a:r>
          </a:p>
          <a:p>
            <a:pPr marL="45720" indent="0">
              <a:buNone/>
            </a:pPr>
            <a:r>
              <a:rPr lang="en-US" sz="2400" u="sng" dirty="0">
                <a:solidFill>
                  <a:schemeClr val="accent1"/>
                </a:solidFill>
              </a:rPr>
              <a:t>state of protection of the economy, people and vital interests of the people </a:t>
            </a:r>
            <a:r>
              <a:rPr lang="en-US" sz="2400" dirty="0">
                <a:solidFill>
                  <a:schemeClr val="accent1"/>
                </a:solidFill>
              </a:rPr>
              <a:t>from the possible negative impact of hydrometeorological hazards, weather conditions, climate change and its consequences.</a:t>
            </a:r>
            <a:endParaRPr lang="ru-RU" sz="2400" dirty="0" smtClean="0">
              <a:solidFill>
                <a:schemeClr val="accent1"/>
              </a:solidFill>
            </a:endParaRPr>
          </a:p>
        </p:txBody>
      </p:sp>
    </p:spTree>
    <p:extLst>
      <p:ext uri="{BB962C8B-B14F-4D97-AF65-F5344CB8AC3E}">
        <p14:creationId xmlns:p14="http://schemas.microsoft.com/office/powerpoint/2010/main" xmlns="" val="2875106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Овал 2"/>
          <p:cNvSpPr/>
          <p:nvPr/>
        </p:nvSpPr>
        <p:spPr>
          <a:xfrm>
            <a:off x="2411760" y="332656"/>
            <a:ext cx="3960440" cy="39604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Овал 3"/>
          <p:cNvSpPr/>
          <p:nvPr/>
        </p:nvSpPr>
        <p:spPr>
          <a:xfrm>
            <a:off x="2394722" y="2564904"/>
            <a:ext cx="3977477" cy="397747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TextBox 6"/>
          <p:cNvSpPr txBox="1"/>
          <p:nvPr/>
        </p:nvSpPr>
        <p:spPr>
          <a:xfrm>
            <a:off x="3516875" y="1630966"/>
            <a:ext cx="1733167" cy="369332"/>
          </a:xfrm>
          <a:prstGeom prst="rect">
            <a:avLst/>
          </a:prstGeom>
          <a:noFill/>
        </p:spPr>
        <p:txBody>
          <a:bodyPr wrap="none" rtlCol="0">
            <a:spAutoFit/>
          </a:bodyPr>
          <a:lstStyle/>
          <a:p>
            <a:r>
              <a:rPr lang="en-US" b="1" dirty="0">
                <a:solidFill>
                  <a:srgbClr val="FF8021"/>
                </a:solidFill>
              </a:rPr>
              <a:t>ENVIRONMENT</a:t>
            </a:r>
            <a:endParaRPr lang="ru-RU" b="1" dirty="0">
              <a:solidFill>
                <a:srgbClr val="FF8021"/>
              </a:solidFill>
            </a:endParaRPr>
          </a:p>
        </p:txBody>
      </p:sp>
      <p:sp>
        <p:nvSpPr>
          <p:cNvPr id="10" name="TextBox 9"/>
          <p:cNvSpPr txBox="1"/>
          <p:nvPr/>
        </p:nvSpPr>
        <p:spPr>
          <a:xfrm>
            <a:off x="2951518" y="4690010"/>
            <a:ext cx="2880917" cy="646331"/>
          </a:xfrm>
          <a:prstGeom prst="rect">
            <a:avLst/>
          </a:prstGeom>
          <a:noFill/>
        </p:spPr>
        <p:txBody>
          <a:bodyPr wrap="none" rtlCol="0">
            <a:spAutoFit/>
          </a:bodyPr>
          <a:lstStyle/>
          <a:p>
            <a:pPr algn="ctr"/>
            <a:r>
              <a:rPr lang="en-US" b="1" dirty="0">
                <a:solidFill>
                  <a:srgbClr val="A7EA52">
                    <a:lumMod val="50000"/>
                  </a:srgbClr>
                </a:solidFill>
              </a:rPr>
              <a:t>Global </a:t>
            </a:r>
          </a:p>
          <a:p>
            <a:pPr algn="ctr"/>
            <a:r>
              <a:rPr lang="en-US" b="1" dirty="0">
                <a:solidFill>
                  <a:srgbClr val="A7EA52">
                    <a:lumMod val="50000"/>
                  </a:srgbClr>
                </a:solidFill>
              </a:rPr>
              <a:t>sustainable development</a:t>
            </a:r>
          </a:p>
        </p:txBody>
      </p:sp>
      <p:sp>
        <p:nvSpPr>
          <p:cNvPr id="14" name="Блок-схема: решение 13"/>
          <p:cNvSpPr/>
          <p:nvPr/>
        </p:nvSpPr>
        <p:spPr>
          <a:xfrm>
            <a:off x="2771799" y="3250744"/>
            <a:ext cx="439889" cy="331418"/>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Блок-схема: решение 14"/>
          <p:cNvSpPr/>
          <p:nvPr/>
        </p:nvSpPr>
        <p:spPr>
          <a:xfrm>
            <a:off x="5591235" y="3257134"/>
            <a:ext cx="383316" cy="30632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Овал 15"/>
          <p:cNvSpPr/>
          <p:nvPr/>
        </p:nvSpPr>
        <p:spPr>
          <a:xfrm>
            <a:off x="3189299" y="2953583"/>
            <a:ext cx="2388321" cy="936105"/>
          </a:xfrm>
          <a:prstGeom prst="ellipse">
            <a:avLst/>
          </a:prstGeom>
          <a:pattFill prst="smCheck">
            <a:fgClr>
              <a:schemeClr val="accent5">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Арка 16"/>
          <p:cNvSpPr/>
          <p:nvPr/>
        </p:nvSpPr>
        <p:spPr>
          <a:xfrm>
            <a:off x="2771800" y="2564905"/>
            <a:ext cx="3240359" cy="1656184"/>
          </a:xfrm>
          <a:prstGeom prst="blockArc">
            <a:avLst>
              <a:gd name="adj1" fmla="val 10737130"/>
              <a:gd name="adj2" fmla="val 9300"/>
              <a:gd name="adj3" fmla="val 264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8" name="Арка 17"/>
          <p:cNvSpPr/>
          <p:nvPr/>
        </p:nvSpPr>
        <p:spPr>
          <a:xfrm rot="10800000">
            <a:off x="2771800" y="2510196"/>
            <a:ext cx="3248881" cy="1800200"/>
          </a:xfrm>
          <a:prstGeom prst="blockArc">
            <a:avLst>
              <a:gd name="adj1" fmla="val 10815263"/>
              <a:gd name="adj2" fmla="val 0"/>
              <a:gd name="adj3" fmla="val 25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2" name="TextBox 11"/>
          <p:cNvSpPr txBox="1"/>
          <p:nvPr/>
        </p:nvSpPr>
        <p:spPr>
          <a:xfrm>
            <a:off x="3067968" y="3059302"/>
            <a:ext cx="2648016" cy="1045719"/>
          </a:xfrm>
          <a:prstGeom prst="rect">
            <a:avLst/>
          </a:prstGeom>
          <a:noFill/>
        </p:spPr>
        <p:txBody>
          <a:bodyPr wrap="none" rtlCol="0">
            <a:prstTxWarp prst="textArchDown">
              <a:avLst>
                <a:gd name="adj" fmla="val 21480002"/>
              </a:avLst>
            </a:prstTxWarp>
            <a:spAutoFit/>
          </a:bodyPr>
          <a:lstStyle/>
          <a:p>
            <a:pPr algn="ctr"/>
            <a:r>
              <a:rPr lang="en-US" sz="1600" b="1" dirty="0">
                <a:solidFill>
                  <a:prstClr val="white"/>
                </a:solidFill>
              </a:rPr>
              <a:t>H</a:t>
            </a:r>
            <a:r>
              <a:rPr lang="en-US" sz="1600" b="1" dirty="0" smtClean="0">
                <a:solidFill>
                  <a:prstClr val="white"/>
                </a:solidFill>
              </a:rPr>
              <a:t>ydrometeorological safety</a:t>
            </a:r>
            <a:endParaRPr lang="ru-RU" sz="1600" b="1" dirty="0" smtClean="0">
              <a:solidFill>
                <a:prstClr val="white"/>
              </a:solidFill>
            </a:endParaRPr>
          </a:p>
        </p:txBody>
      </p:sp>
      <p:sp>
        <p:nvSpPr>
          <p:cNvPr id="13" name="TextBox 12"/>
          <p:cNvSpPr txBox="1"/>
          <p:nvPr/>
        </p:nvSpPr>
        <p:spPr>
          <a:xfrm>
            <a:off x="3169671" y="2780929"/>
            <a:ext cx="2527498" cy="907026"/>
          </a:xfrm>
          <a:prstGeom prst="rect">
            <a:avLst/>
          </a:prstGeom>
          <a:noFill/>
        </p:spPr>
        <p:txBody>
          <a:bodyPr wrap="none" rtlCol="0">
            <a:prstTxWarp prst="textArchUp">
              <a:avLst>
                <a:gd name="adj" fmla="val 10735537"/>
              </a:avLst>
            </a:prstTxWarp>
            <a:spAutoFit/>
          </a:bodyPr>
          <a:lstStyle/>
          <a:p>
            <a:r>
              <a:rPr lang="ru-RU" sz="1600" b="1" dirty="0" smtClean="0">
                <a:solidFill>
                  <a:prstClr val="white"/>
                </a:solidFill>
              </a:rPr>
              <a:t>      </a:t>
            </a:r>
            <a:r>
              <a:rPr lang="en-US" sz="1600" b="1" dirty="0" smtClean="0">
                <a:solidFill>
                  <a:prstClr val="white"/>
                </a:solidFill>
              </a:rPr>
              <a:t>Environmental </a:t>
            </a:r>
            <a:r>
              <a:rPr lang="en-US" sz="1600" b="1" dirty="0">
                <a:solidFill>
                  <a:prstClr val="white"/>
                </a:solidFill>
              </a:rPr>
              <a:t>safety</a:t>
            </a:r>
            <a:endParaRPr lang="ru-RU" sz="1600" b="1" dirty="0">
              <a:solidFill>
                <a:prstClr val="white"/>
              </a:solidFill>
            </a:endParaRPr>
          </a:p>
        </p:txBody>
      </p:sp>
      <p:sp>
        <p:nvSpPr>
          <p:cNvPr id="19" name="Блок-схема: знак завершения 18"/>
          <p:cNvSpPr/>
          <p:nvPr/>
        </p:nvSpPr>
        <p:spPr>
          <a:xfrm>
            <a:off x="2771800" y="3340691"/>
            <a:ext cx="439888" cy="150876"/>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1" name="Блок-схема: знак завершения 20"/>
          <p:cNvSpPr/>
          <p:nvPr/>
        </p:nvSpPr>
        <p:spPr>
          <a:xfrm>
            <a:off x="5568170" y="3346197"/>
            <a:ext cx="429446" cy="150876"/>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xmlns="" val="3984074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a:effectLst/>
        </p:spPr>
        <p:txBody>
          <a:bodyPr/>
          <a:lstStyle/>
          <a:p>
            <a:pPr marL="0" indent="0" algn="ctr">
              <a:buNone/>
            </a:pPr>
            <a:r>
              <a:rPr lang="en-US" sz="2800" dirty="0">
                <a:solidFill>
                  <a:srgbClr val="FFC000"/>
                </a:solidFill>
                <a:effectLst/>
              </a:rPr>
              <a:t>Potential strengthening of the role of WMO in sustainable development</a:t>
            </a:r>
            <a:endParaRPr lang="ru-RU" sz="2400" dirty="0">
              <a:solidFill>
                <a:schemeClr val="accent4"/>
              </a:solidFill>
              <a:effectLst/>
            </a:endParaRPr>
          </a:p>
        </p:txBody>
      </p:sp>
      <p:sp>
        <p:nvSpPr>
          <p:cNvPr id="4" name="Объект 3"/>
          <p:cNvSpPr>
            <a:spLocks noGrp="1"/>
          </p:cNvSpPr>
          <p:nvPr>
            <p:ph sz="quarter" idx="13"/>
          </p:nvPr>
        </p:nvSpPr>
        <p:spPr>
          <a:xfrm>
            <a:off x="827584" y="1700808"/>
            <a:ext cx="8136904" cy="4968552"/>
          </a:xfrm>
        </p:spPr>
        <p:txBody>
          <a:bodyPr>
            <a:normAutofit/>
          </a:bodyPr>
          <a:lstStyle/>
          <a:p>
            <a:pPr marL="45720" indent="0">
              <a:buNone/>
            </a:pPr>
            <a:r>
              <a:rPr lang="en-US" sz="2400" dirty="0">
                <a:solidFill>
                  <a:schemeClr val="accent1"/>
                </a:solidFill>
              </a:rPr>
              <a:t>Institutionalizing a key framework for international cooperation NMHS - Global Observing System (GOS)</a:t>
            </a:r>
          </a:p>
          <a:p>
            <a:pPr marL="45720" indent="0">
              <a:buNone/>
            </a:pPr>
            <a:r>
              <a:rPr lang="en-US" sz="2400" dirty="0">
                <a:solidFill>
                  <a:schemeClr val="accent1"/>
                </a:solidFill>
              </a:rPr>
              <a:t>(presence of regional expertise)</a:t>
            </a:r>
          </a:p>
          <a:p>
            <a:pPr marL="45720" indent="0">
              <a:buNone/>
            </a:pPr>
            <a:r>
              <a:rPr lang="en-US" sz="2400" dirty="0">
                <a:solidFill>
                  <a:schemeClr val="accent1"/>
                </a:solidFill>
              </a:rPr>
              <a:t>                                --------------</a:t>
            </a:r>
          </a:p>
          <a:p>
            <a:pPr marL="45720" indent="0">
              <a:buNone/>
            </a:pPr>
            <a:r>
              <a:rPr lang="en-US" sz="2400" dirty="0" smtClean="0">
                <a:solidFill>
                  <a:schemeClr val="accent1"/>
                </a:solidFill>
              </a:rPr>
              <a:t>Protocol on </a:t>
            </a:r>
            <a:r>
              <a:rPr lang="en-US" sz="2400" dirty="0">
                <a:solidFill>
                  <a:schemeClr val="accent1"/>
                </a:solidFill>
              </a:rPr>
              <a:t>the WMO Global Observing System to the Convention of the World Meteorological Organization</a:t>
            </a:r>
            <a:endParaRPr lang="en-US" sz="2400" dirty="0" smtClean="0">
              <a:solidFill>
                <a:schemeClr val="accent1"/>
              </a:solidFill>
              <a:effectLst/>
            </a:endParaRPr>
          </a:p>
        </p:txBody>
      </p:sp>
    </p:spTree>
    <p:extLst>
      <p:ext uri="{BB962C8B-B14F-4D97-AF65-F5344CB8AC3E}">
        <p14:creationId xmlns:p14="http://schemas.microsoft.com/office/powerpoint/2010/main" xmlns="" val="1524213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rgbClr val="FFC000"/>
                </a:solidFill>
                <a:effectLst/>
              </a:rPr>
              <a:t>Potential strengthening of the role of WMO in sustainable development</a:t>
            </a:r>
            <a:endParaRPr lang="ru-RU" sz="2800" dirty="0">
              <a:solidFill>
                <a:schemeClr val="accent4"/>
              </a:solidFill>
            </a:endParaRPr>
          </a:p>
        </p:txBody>
      </p:sp>
      <p:sp>
        <p:nvSpPr>
          <p:cNvPr id="4" name="Объект 3"/>
          <p:cNvSpPr>
            <a:spLocks noGrp="1"/>
          </p:cNvSpPr>
          <p:nvPr>
            <p:ph sz="quarter" idx="13"/>
          </p:nvPr>
        </p:nvSpPr>
        <p:spPr>
          <a:xfrm>
            <a:off x="827584" y="1556792"/>
            <a:ext cx="8136904" cy="5112568"/>
          </a:xfrm>
        </p:spPr>
        <p:txBody>
          <a:bodyPr>
            <a:normAutofit/>
          </a:bodyPr>
          <a:lstStyle/>
          <a:p>
            <a:pPr marL="45720" indent="0">
              <a:buNone/>
            </a:pPr>
            <a:endParaRPr lang="ru-RU" sz="2400" b="1" dirty="0" smtClean="0">
              <a:solidFill>
                <a:schemeClr val="accent1"/>
              </a:solidFill>
            </a:endParaRPr>
          </a:p>
          <a:p>
            <a:pPr marL="45720" indent="0">
              <a:buNone/>
            </a:pPr>
            <a:r>
              <a:rPr lang="en-US" sz="2400" dirty="0">
                <a:solidFill>
                  <a:schemeClr val="accent1"/>
                </a:solidFill>
              </a:rPr>
              <a:t>Possible beneficial participation of WMO, to address IP, alliances, coalitions, initiatives and public-private partnerships as a member or participant;</a:t>
            </a:r>
          </a:p>
          <a:p>
            <a:pPr marL="45720" indent="0">
              <a:buNone/>
            </a:pPr>
            <a:r>
              <a:rPr lang="en-US" sz="2400" dirty="0">
                <a:solidFill>
                  <a:schemeClr val="accent1"/>
                </a:solidFill>
              </a:rPr>
              <a:t>Transformation and consolidation of understanding of the real scope of the WMO at the United Nations, partner institutions and the various information resources.</a:t>
            </a:r>
            <a:endParaRPr lang="ru-RU" sz="2400" dirty="0">
              <a:solidFill>
                <a:schemeClr val="accent1"/>
              </a:solidFill>
            </a:endParaRPr>
          </a:p>
        </p:txBody>
      </p:sp>
    </p:spTree>
    <p:extLst>
      <p:ext uri="{BB962C8B-B14F-4D97-AF65-F5344CB8AC3E}">
        <p14:creationId xmlns:p14="http://schemas.microsoft.com/office/powerpoint/2010/main" xmlns="" val="879239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rgbClr val="FFC000"/>
                </a:solidFill>
                <a:effectLst/>
              </a:rPr>
              <a:t>Potential strengthening of the role of WMO in sustainable development</a:t>
            </a:r>
            <a:endParaRPr lang="ru-RU" sz="2800" dirty="0">
              <a:solidFill>
                <a:schemeClr val="accent4"/>
              </a:solidFill>
            </a:endParaRPr>
          </a:p>
        </p:txBody>
      </p:sp>
      <p:sp>
        <p:nvSpPr>
          <p:cNvPr id="4" name="Объект 3"/>
          <p:cNvSpPr>
            <a:spLocks noGrp="1"/>
          </p:cNvSpPr>
          <p:nvPr>
            <p:ph sz="quarter" idx="13"/>
          </p:nvPr>
        </p:nvSpPr>
        <p:spPr>
          <a:xfrm>
            <a:off x="827584" y="764704"/>
            <a:ext cx="8136904" cy="5832648"/>
          </a:xfrm>
        </p:spPr>
        <p:txBody>
          <a:bodyPr>
            <a:normAutofit fontScale="92500" lnSpcReduction="20000"/>
          </a:bodyPr>
          <a:lstStyle/>
          <a:p>
            <a:pPr marL="45720" indent="0">
              <a:buNone/>
            </a:pPr>
            <a:endParaRPr lang="en-US" sz="2400" dirty="0" smtClean="0">
              <a:solidFill>
                <a:schemeClr val="accent1"/>
              </a:solidFill>
            </a:endParaRPr>
          </a:p>
          <a:p>
            <a:pPr marL="45720" indent="0">
              <a:buNone/>
            </a:pPr>
            <a:r>
              <a:rPr lang="en-US" sz="2400" dirty="0">
                <a:solidFill>
                  <a:schemeClr val="accent1"/>
                </a:solidFill>
              </a:rPr>
              <a:t>Responding to the expectation of the UN, which WMO would be recognized as a specialized agency responsible ... </a:t>
            </a:r>
            <a:r>
              <a:rPr lang="en-US" sz="2400" dirty="0" smtClean="0">
                <a:solidFill>
                  <a:schemeClr val="accent1"/>
                </a:solidFill>
              </a:rPr>
              <a:t>f</a:t>
            </a:r>
            <a:r>
              <a:rPr lang="en-US" sz="2400" u="sng" dirty="0" smtClean="0">
                <a:solidFill>
                  <a:schemeClr val="accent1"/>
                </a:solidFill>
              </a:rPr>
              <a:t>or </a:t>
            </a:r>
            <a:r>
              <a:rPr lang="en-US" sz="2400" u="sng" dirty="0">
                <a:solidFill>
                  <a:schemeClr val="accent1"/>
                </a:solidFill>
              </a:rPr>
              <a:t>the collection, analysis, publication, standardization, improvement and dissemination of statistical data in the field of meteorology and its applications, as well as for the </a:t>
            </a:r>
            <a:r>
              <a:rPr lang="en-US" sz="2400" u="sng" dirty="0" smtClean="0">
                <a:solidFill>
                  <a:schemeClr val="accent1"/>
                </a:solidFill>
              </a:rPr>
              <a:t>provision of </a:t>
            </a:r>
            <a:r>
              <a:rPr lang="en-US" sz="2400" u="sng" dirty="0">
                <a:solidFill>
                  <a:schemeClr val="accent1"/>
                </a:solidFill>
              </a:rPr>
              <a:t>such statistics to other specialized agencies</a:t>
            </a:r>
          </a:p>
          <a:p>
            <a:pPr marL="45720" indent="0">
              <a:buNone/>
            </a:pPr>
            <a:r>
              <a:rPr lang="en-US" sz="2400" dirty="0">
                <a:solidFill>
                  <a:schemeClr val="accent1"/>
                </a:solidFill>
              </a:rPr>
              <a:t>                            -----------------------</a:t>
            </a:r>
          </a:p>
          <a:p>
            <a:pPr marL="45720" indent="0">
              <a:buNone/>
            </a:pPr>
            <a:r>
              <a:rPr lang="en-US" sz="2400" dirty="0">
                <a:solidFill>
                  <a:schemeClr val="accent1"/>
                </a:solidFill>
              </a:rPr>
              <a:t>Preparation of new periodicals on the basis of data available in the NMHS, demonstrating their contribution to the realization of the Millennium Development</a:t>
            </a:r>
          </a:p>
          <a:p>
            <a:pPr marL="45720" indent="0">
              <a:buNone/>
            </a:pPr>
            <a:r>
              <a:rPr lang="en-US" sz="1800" i="1" dirty="0">
                <a:solidFill>
                  <a:schemeClr val="accent3">
                    <a:lumMod val="75000"/>
                  </a:schemeClr>
                </a:solidFill>
              </a:rPr>
              <a:t>(Example: annual review of the amount and distribution of Hydrometeorological hazards</a:t>
            </a:r>
            <a:r>
              <a:rPr lang="en-US" sz="1800" i="1" dirty="0" smtClean="0">
                <a:solidFill>
                  <a:schemeClr val="accent3">
                    <a:lumMod val="75000"/>
                  </a:schemeClr>
                </a:solidFill>
              </a:rPr>
              <a:t>)</a:t>
            </a:r>
          </a:p>
          <a:p>
            <a:pPr marL="45720" indent="0">
              <a:lnSpc>
                <a:spcPct val="120000"/>
              </a:lnSpc>
              <a:spcBef>
                <a:spcPts val="0"/>
              </a:spcBef>
              <a:spcAft>
                <a:spcPts val="0"/>
              </a:spcAft>
              <a:buNone/>
            </a:pPr>
            <a:r>
              <a:rPr lang="en-US" sz="2400" dirty="0">
                <a:solidFill>
                  <a:schemeClr val="accent1"/>
                </a:solidFill>
              </a:rPr>
              <a:t>Development of </a:t>
            </a:r>
            <a:r>
              <a:rPr lang="en-US" sz="2400" dirty="0" smtClean="0">
                <a:solidFill>
                  <a:schemeClr val="accent1"/>
                </a:solidFill>
              </a:rPr>
              <a:t>a concept </a:t>
            </a:r>
            <a:r>
              <a:rPr lang="en-US" sz="2400" dirty="0">
                <a:solidFill>
                  <a:schemeClr val="accent1"/>
                </a:solidFill>
              </a:rPr>
              <a:t>of international comparisons</a:t>
            </a:r>
          </a:p>
          <a:p>
            <a:pPr marL="45720" indent="0">
              <a:lnSpc>
                <a:spcPct val="120000"/>
              </a:lnSpc>
              <a:spcBef>
                <a:spcPts val="0"/>
              </a:spcBef>
              <a:spcAft>
                <a:spcPts val="0"/>
              </a:spcAft>
              <a:buNone/>
            </a:pPr>
            <a:r>
              <a:rPr lang="en-US" sz="2400" dirty="0">
                <a:solidFill>
                  <a:schemeClr val="accent1"/>
                </a:solidFill>
              </a:rPr>
              <a:t>assessment of the resource potential of the NMHS and</a:t>
            </a:r>
          </a:p>
          <a:p>
            <a:pPr marL="45720" indent="0">
              <a:lnSpc>
                <a:spcPct val="120000"/>
              </a:lnSpc>
              <a:spcBef>
                <a:spcPts val="0"/>
              </a:spcBef>
              <a:spcAft>
                <a:spcPts val="0"/>
              </a:spcAft>
              <a:buNone/>
            </a:pPr>
            <a:r>
              <a:rPr lang="en-US" sz="2400" dirty="0">
                <a:solidFill>
                  <a:schemeClr val="accent1"/>
                </a:solidFill>
              </a:rPr>
              <a:t>services for the prevention and forecasting for the protection of life and property and benefits for the socio-economic development</a:t>
            </a:r>
            <a:endParaRPr lang="ru-RU" sz="2400" dirty="0">
              <a:solidFill>
                <a:schemeClr val="accent1"/>
              </a:solidFill>
            </a:endParaRPr>
          </a:p>
        </p:txBody>
      </p:sp>
    </p:spTree>
    <p:extLst>
      <p:ext uri="{BB962C8B-B14F-4D97-AF65-F5344CB8AC3E}">
        <p14:creationId xmlns:p14="http://schemas.microsoft.com/office/powerpoint/2010/main" xmlns="" val="383522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chemeClr val="accent4"/>
                </a:solidFill>
                <a:effectLst/>
              </a:rPr>
              <a:t>C</a:t>
            </a:r>
            <a:r>
              <a:rPr lang="en-US" sz="2800" dirty="0" smtClean="0">
                <a:solidFill>
                  <a:schemeClr val="accent4"/>
                </a:solidFill>
                <a:effectLst/>
              </a:rPr>
              <a:t>onclusions</a:t>
            </a:r>
            <a:endParaRPr lang="ru-RU" sz="2800" dirty="0">
              <a:solidFill>
                <a:schemeClr val="accent4"/>
              </a:solidFill>
              <a:effectLst/>
            </a:endParaRPr>
          </a:p>
        </p:txBody>
      </p:sp>
      <p:sp>
        <p:nvSpPr>
          <p:cNvPr id="4" name="Объект 3"/>
          <p:cNvSpPr>
            <a:spLocks noGrp="1"/>
          </p:cNvSpPr>
          <p:nvPr>
            <p:ph sz="quarter" idx="13"/>
          </p:nvPr>
        </p:nvSpPr>
        <p:spPr>
          <a:xfrm>
            <a:off x="827584" y="836712"/>
            <a:ext cx="8136904" cy="5832648"/>
          </a:xfrm>
        </p:spPr>
        <p:txBody>
          <a:bodyPr>
            <a:normAutofit/>
          </a:bodyPr>
          <a:lstStyle/>
          <a:p>
            <a:pPr marL="45720" indent="0">
              <a:buNone/>
            </a:pPr>
            <a:r>
              <a:rPr lang="en-US" sz="2400" dirty="0">
                <a:solidFill>
                  <a:schemeClr val="accent1"/>
                </a:solidFill>
              </a:rPr>
              <a:t>The implementation and improvement of measures to strengthen the role of WMO is an important activity of the Organization, have clear objectives and cross-cutting nature.</a:t>
            </a:r>
          </a:p>
          <a:p>
            <a:pPr marL="45720" indent="0">
              <a:buNone/>
            </a:pPr>
            <a:r>
              <a:rPr lang="en-US" sz="2400" dirty="0">
                <a:solidFill>
                  <a:schemeClr val="accent1"/>
                </a:solidFill>
              </a:rPr>
              <a:t>There is an objective need to demonstrate the usefulness of their activities and capabilities in support of the WMO meet the global needs of the international community in the context of sustainable development.</a:t>
            </a:r>
          </a:p>
          <a:p>
            <a:pPr marL="45720" indent="0">
              <a:buNone/>
            </a:pPr>
            <a:r>
              <a:rPr lang="en-US" sz="2400" dirty="0">
                <a:solidFill>
                  <a:schemeClr val="accent1"/>
                </a:solidFill>
              </a:rPr>
              <a:t>This is due to the tendency of growth of social and economic risks, and risks associated with the global changes in the environment, as well as the potential to reduce them and the benefits associated with meteorological and hydrological services.</a:t>
            </a:r>
            <a:endParaRPr lang="en-US" sz="2400" dirty="0" smtClean="0">
              <a:solidFill>
                <a:schemeClr val="accent1"/>
              </a:solidFill>
            </a:endParaRPr>
          </a:p>
        </p:txBody>
      </p:sp>
    </p:spTree>
    <p:extLst>
      <p:ext uri="{BB962C8B-B14F-4D97-AF65-F5344CB8AC3E}">
        <p14:creationId xmlns:p14="http://schemas.microsoft.com/office/powerpoint/2010/main" xmlns="" val="2987775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763688" y="2420888"/>
            <a:ext cx="6512511" cy="1143000"/>
          </a:xfrm>
        </p:spPr>
        <p:txBody>
          <a:bodyPr/>
          <a:lstStyle/>
          <a:p>
            <a:pPr marL="0" indent="0" algn="ctr">
              <a:buNone/>
            </a:pPr>
            <a:r>
              <a:rPr lang="en-US" sz="2800" dirty="0">
                <a:solidFill>
                  <a:schemeClr val="accent3">
                    <a:lumMod val="75000"/>
                  </a:schemeClr>
                </a:solidFill>
                <a:effectLst/>
              </a:rPr>
              <a:t>THANK YOU FOR YOUR ATTENTION</a:t>
            </a:r>
            <a:endParaRPr lang="ru-RU" sz="2800" dirty="0">
              <a:solidFill>
                <a:schemeClr val="accent3">
                  <a:lumMod val="75000"/>
                </a:schemeClr>
              </a:solidFill>
              <a:effectLst/>
            </a:endParaRPr>
          </a:p>
        </p:txBody>
      </p:sp>
    </p:spTree>
    <p:extLst>
      <p:ext uri="{BB962C8B-B14F-4D97-AF65-F5344CB8AC3E}">
        <p14:creationId xmlns:p14="http://schemas.microsoft.com/office/powerpoint/2010/main" xmlns="" val="52661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115616" y="188640"/>
            <a:ext cx="7416824" cy="1143000"/>
          </a:xfrm>
          <a:effectLst/>
        </p:spPr>
        <p:txBody>
          <a:bodyPr/>
          <a:lstStyle/>
          <a:p>
            <a:pPr marL="0" indent="0" algn="ctr">
              <a:buNone/>
            </a:pPr>
            <a:r>
              <a:rPr lang="en-US" sz="2400" dirty="0">
                <a:solidFill>
                  <a:srgbClr val="5DCEAF"/>
                </a:solidFill>
                <a:effectLst/>
              </a:rPr>
              <a:t>Number of loss events 1980–2014 </a:t>
            </a:r>
            <a:br>
              <a:rPr lang="en-US" sz="2400" dirty="0">
                <a:solidFill>
                  <a:srgbClr val="5DCEAF"/>
                </a:solidFill>
                <a:effectLst/>
              </a:rPr>
            </a:br>
            <a:r>
              <a:rPr lang="en-US" sz="2400" dirty="0">
                <a:solidFill>
                  <a:srgbClr val="5DCEAF"/>
                </a:solidFill>
                <a:effectLst/>
              </a:rPr>
              <a:t>(Natural catastrophes 2014 Analyses, assessments, positions 2015 issue, Munich RE)</a:t>
            </a:r>
            <a:endParaRPr lang="ru-RU" sz="2400" dirty="0">
              <a:solidFill>
                <a:srgbClr val="5DCEAF"/>
              </a:solidFill>
              <a:effectLst/>
            </a:endParaRPr>
          </a:p>
        </p:txBody>
      </p:sp>
      <p:pic>
        <p:nvPicPr>
          <p:cNvPr id="2" name="Picture 2"/>
          <p:cNvPicPr>
            <a:picLocks noGrp="1" noChangeAspect="1" noChangeArrowheads="1"/>
          </p:cNvPicPr>
          <p:nvPr>
            <p:ph sz="quarter" idx="13"/>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9061" y="1844824"/>
            <a:ext cx="8137525" cy="410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6340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115616" y="116632"/>
            <a:ext cx="7848872" cy="1143000"/>
          </a:xfrm>
        </p:spPr>
        <p:txBody>
          <a:bodyPr/>
          <a:lstStyle/>
          <a:p>
            <a:pPr marL="0" indent="0" algn="ctr">
              <a:buNone/>
            </a:pPr>
            <a:r>
              <a:rPr lang="en-US" sz="2400" dirty="0">
                <a:solidFill>
                  <a:srgbClr val="5DCEAF"/>
                </a:solidFill>
                <a:effectLst/>
              </a:rPr>
              <a:t>The number of deaths and economic losses in </a:t>
            </a:r>
            <a:r>
              <a:rPr lang="en-US" sz="2400" dirty="0" smtClean="0">
                <a:solidFill>
                  <a:srgbClr val="5DCEAF"/>
                </a:solidFill>
                <a:effectLst/>
              </a:rPr>
              <a:t>regions</a:t>
            </a:r>
            <a:r>
              <a:rPr lang="ru-RU" sz="2400" dirty="0" smtClean="0">
                <a:solidFill>
                  <a:srgbClr val="5DCEAF"/>
                </a:solidFill>
                <a:effectLst/>
              </a:rPr>
              <a:t> </a:t>
            </a:r>
            <a:r>
              <a:rPr lang="en-US" sz="2400" dirty="0" smtClean="0">
                <a:solidFill>
                  <a:srgbClr val="5DCEAF"/>
                </a:solidFill>
                <a:effectLst/>
              </a:rPr>
              <a:t>of </a:t>
            </a:r>
            <a:r>
              <a:rPr lang="en-US" sz="2400" dirty="0">
                <a:solidFill>
                  <a:srgbClr val="5DCEAF"/>
                </a:solidFill>
                <a:effectLst/>
              </a:rPr>
              <a:t>extreme weather, climate and water (1970-2012)</a:t>
            </a:r>
            <a:endParaRPr lang="ru-RU" sz="2000" dirty="0">
              <a:solidFill>
                <a:schemeClr val="accent4"/>
              </a:solidFill>
            </a:endParaRPr>
          </a:p>
        </p:txBody>
      </p:sp>
      <p:pic>
        <p:nvPicPr>
          <p:cNvPr id="2050" name="Picture 2"/>
          <p:cNvPicPr>
            <a:picLocks noGrp="1" noChangeAspect="1" noChangeArrowheads="1"/>
          </p:cNvPicPr>
          <p:nvPr>
            <p:ph sz="quarter" idx="13"/>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238" y="938899"/>
            <a:ext cx="4032448" cy="2977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941677"/>
            <a:ext cx="3846959" cy="2974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97855" y="3948654"/>
            <a:ext cx="3158322" cy="2877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6335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115616" y="188640"/>
            <a:ext cx="6120680" cy="1143000"/>
          </a:xfrm>
        </p:spPr>
        <p:txBody>
          <a:bodyPr/>
          <a:lstStyle/>
          <a:p>
            <a:pPr marL="0" indent="0" algn="ctr">
              <a:buNone/>
            </a:pPr>
            <a:r>
              <a:rPr lang="en-US" sz="2400" dirty="0">
                <a:solidFill>
                  <a:srgbClr val="FFC000"/>
                </a:solidFill>
                <a:effectLst/>
              </a:rPr>
              <a:t>UN Secretary General Ban Ki-moon </a:t>
            </a:r>
            <a:r>
              <a:rPr lang="en-US" sz="2400" dirty="0" smtClean="0">
                <a:solidFill>
                  <a:srgbClr val="FFC000"/>
                </a:solidFill>
                <a:effectLst/>
              </a:rPr>
              <a:t>– value of </a:t>
            </a:r>
            <a:r>
              <a:rPr lang="en-US" sz="2400" dirty="0">
                <a:solidFill>
                  <a:srgbClr val="FFC000"/>
                </a:solidFill>
                <a:effectLst/>
              </a:rPr>
              <a:t>the role of WMO</a:t>
            </a:r>
            <a:endParaRPr lang="ru-RU" sz="2400" dirty="0">
              <a:solidFill>
                <a:srgbClr val="FFC000"/>
              </a:solidFill>
              <a:effectLst/>
            </a:endParaRPr>
          </a:p>
        </p:txBody>
      </p:sp>
      <p:sp>
        <p:nvSpPr>
          <p:cNvPr id="4" name="Объект 3"/>
          <p:cNvSpPr>
            <a:spLocks noGrp="1"/>
          </p:cNvSpPr>
          <p:nvPr>
            <p:ph sz="quarter" idx="13"/>
          </p:nvPr>
        </p:nvSpPr>
        <p:spPr>
          <a:xfrm>
            <a:off x="611560" y="1124040"/>
            <a:ext cx="8280920" cy="5689336"/>
          </a:xfrm>
        </p:spPr>
        <p:txBody>
          <a:bodyPr>
            <a:noAutofit/>
          </a:bodyPr>
          <a:lstStyle/>
          <a:p>
            <a:pPr marL="45720" indent="0" algn="just">
              <a:buNone/>
            </a:pPr>
            <a:r>
              <a:rPr lang="en-US" sz="1400" dirty="0" smtClean="0">
                <a:solidFill>
                  <a:srgbClr val="FF0000"/>
                </a:solidFill>
              </a:rPr>
              <a:t>“…..Through </a:t>
            </a:r>
            <a:r>
              <a:rPr lang="en-US" sz="1400" dirty="0">
                <a:solidFill>
                  <a:srgbClr val="FF0000"/>
                </a:solidFill>
              </a:rPr>
              <a:t>its exceptional global observation and telecommunication networks, WMO facilitates the international exchange of essential and timely information related to weather, climate and water. This capability is vital, in particular, to the achievement of the Millennium Development Goals. </a:t>
            </a:r>
            <a:r>
              <a:rPr lang="en-US" sz="1400" u="sng" dirty="0" smtClean="0">
                <a:solidFill>
                  <a:srgbClr val="FF0000"/>
                </a:solidFill>
              </a:rPr>
              <a:t>WMO's </a:t>
            </a:r>
            <a:r>
              <a:rPr lang="en-US" sz="1400" u="sng" dirty="0">
                <a:solidFill>
                  <a:srgbClr val="FF0000"/>
                </a:solidFill>
              </a:rPr>
              <a:t>efforts support agriculture and contribute to food security. They improve health through water-quality management and through the prediction of conditions that facilitate the propagation of vector-borne </a:t>
            </a:r>
            <a:r>
              <a:rPr lang="en-US" sz="1400" u="sng" dirty="0" smtClean="0">
                <a:solidFill>
                  <a:srgbClr val="FF0000"/>
                </a:solidFill>
              </a:rPr>
              <a:t>disease…. And </a:t>
            </a:r>
            <a:r>
              <a:rPr lang="en-US" sz="1400" u="sng" dirty="0">
                <a:solidFill>
                  <a:srgbClr val="FF0000"/>
                </a:solidFill>
              </a:rPr>
              <a:t>through the operation of early warning systems, WMO helps with the prevention and mitigation of natural </a:t>
            </a:r>
            <a:r>
              <a:rPr lang="en-US" sz="1400" u="sng" dirty="0" smtClean="0">
                <a:solidFill>
                  <a:srgbClr val="FF0000"/>
                </a:solidFill>
              </a:rPr>
              <a:t>hazards…”</a:t>
            </a:r>
          </a:p>
          <a:p>
            <a:pPr marL="45720" indent="0" algn="r">
              <a:buNone/>
            </a:pPr>
            <a:r>
              <a:rPr lang="en-US" sz="1400" i="1" dirty="0" smtClean="0">
                <a:solidFill>
                  <a:schemeClr val="accent1"/>
                </a:solidFill>
              </a:rPr>
              <a:t>(15th </a:t>
            </a:r>
            <a:r>
              <a:rPr lang="en-US" sz="1400" i="1" dirty="0">
                <a:solidFill>
                  <a:schemeClr val="accent1"/>
                </a:solidFill>
              </a:rPr>
              <a:t>World Meteorological </a:t>
            </a:r>
            <a:r>
              <a:rPr lang="en-US" sz="1400" i="1" dirty="0" smtClean="0">
                <a:solidFill>
                  <a:schemeClr val="accent1"/>
                </a:solidFill>
              </a:rPr>
              <a:t>Congress, </a:t>
            </a:r>
            <a:r>
              <a:rPr lang="en-US" sz="1400" i="1" dirty="0">
                <a:solidFill>
                  <a:schemeClr val="accent1"/>
                </a:solidFill>
              </a:rPr>
              <a:t>7 May </a:t>
            </a:r>
            <a:r>
              <a:rPr lang="en-US" sz="1400" i="1" dirty="0" smtClean="0">
                <a:solidFill>
                  <a:schemeClr val="accent1"/>
                </a:solidFill>
              </a:rPr>
              <a:t>2007)</a:t>
            </a:r>
            <a:endParaRPr lang="en-US" sz="1400" i="1" dirty="0">
              <a:solidFill>
                <a:schemeClr val="accent1"/>
              </a:solidFill>
            </a:endParaRPr>
          </a:p>
          <a:p>
            <a:pPr marL="45720" indent="0" algn="just">
              <a:buNone/>
            </a:pPr>
            <a:r>
              <a:rPr lang="en-US" sz="1400" u="sng" dirty="0" smtClean="0">
                <a:solidFill>
                  <a:srgbClr val="FF0000"/>
                </a:solidFill>
              </a:rPr>
              <a:t>“..the </a:t>
            </a:r>
            <a:r>
              <a:rPr lang="en-US" sz="1400" u="sng" dirty="0">
                <a:solidFill>
                  <a:srgbClr val="FF0000"/>
                </a:solidFill>
              </a:rPr>
              <a:t>significance of weather, climate and water information and services are increasingly being recognized as essential elements in global efforts to achieve sustainable development and human </a:t>
            </a:r>
            <a:r>
              <a:rPr lang="en-US" sz="1400" u="sng" dirty="0" smtClean="0">
                <a:solidFill>
                  <a:srgbClr val="FF0000"/>
                </a:solidFill>
              </a:rPr>
              <a:t>well-being…</a:t>
            </a:r>
            <a:r>
              <a:rPr lang="en-US" sz="1400" dirty="0" smtClean="0">
                <a:solidFill>
                  <a:srgbClr val="FF0000"/>
                </a:solidFill>
              </a:rPr>
              <a:t>The </a:t>
            </a:r>
            <a:r>
              <a:rPr lang="en-US" sz="1400" dirty="0">
                <a:solidFill>
                  <a:srgbClr val="FF0000"/>
                </a:solidFill>
              </a:rPr>
              <a:t>World Meteorological Organization and its network of National Meteorological and Hydrological Services in 189 countries are critical to meeting the climate challenge. The Global Framework for Climate Services, established by the Third World Climate Conference, is also vital. We must work together to assist the poorest and most vulnerable countries adapt to the inevitable </a:t>
            </a:r>
            <a:r>
              <a:rPr lang="en-US" sz="1400" dirty="0" smtClean="0">
                <a:solidFill>
                  <a:srgbClr val="FF0000"/>
                </a:solidFill>
              </a:rPr>
              <a:t>impacts….”</a:t>
            </a:r>
          </a:p>
          <a:p>
            <a:pPr marL="45720" indent="0" algn="r">
              <a:buNone/>
            </a:pPr>
            <a:r>
              <a:rPr lang="en-US" sz="1400" i="1" dirty="0" smtClean="0">
                <a:solidFill>
                  <a:schemeClr val="accent1"/>
                </a:solidFill>
              </a:rPr>
              <a:t>(16th </a:t>
            </a:r>
            <a:r>
              <a:rPr lang="en-US" sz="1400" i="1" dirty="0">
                <a:solidFill>
                  <a:schemeClr val="accent1"/>
                </a:solidFill>
              </a:rPr>
              <a:t>World Meteorological Congress, 16 May </a:t>
            </a:r>
            <a:r>
              <a:rPr lang="en-US" sz="1400" i="1" dirty="0" smtClean="0">
                <a:solidFill>
                  <a:schemeClr val="accent1"/>
                </a:solidFill>
              </a:rPr>
              <a:t>2011)</a:t>
            </a:r>
          </a:p>
          <a:p>
            <a:pPr marL="45720" indent="0" algn="just">
              <a:buNone/>
            </a:pPr>
            <a:r>
              <a:rPr lang="en-US" sz="1400" dirty="0" smtClean="0">
                <a:solidFill>
                  <a:srgbClr val="FF0000"/>
                </a:solidFill>
              </a:rPr>
              <a:t>“This </a:t>
            </a:r>
            <a:r>
              <a:rPr lang="en-US" sz="1400" dirty="0">
                <a:solidFill>
                  <a:srgbClr val="FF0000"/>
                </a:solidFill>
              </a:rPr>
              <a:t>Seventeenth World Meteorological Congress comes at a pivotal moment. </a:t>
            </a:r>
            <a:br>
              <a:rPr lang="en-US" sz="1400" dirty="0">
                <a:solidFill>
                  <a:srgbClr val="FF0000"/>
                </a:solidFill>
              </a:rPr>
            </a:br>
            <a:r>
              <a:rPr lang="en-US" sz="1400" dirty="0">
                <a:solidFill>
                  <a:srgbClr val="FF0000"/>
                </a:solidFill>
              </a:rPr>
              <a:t>This year, governments will make major decisions on a new sustainable development agenda and a universal climate change agreement…</a:t>
            </a:r>
            <a:r>
              <a:rPr lang="en-US" sz="1400" u="sng" dirty="0">
                <a:solidFill>
                  <a:srgbClr val="FF0000"/>
                </a:solidFill>
              </a:rPr>
              <a:t>We rely on you, the world’s meteorologists, to provide us with the scientific knowledge that leaders in government, business, and society at large need to make informed </a:t>
            </a:r>
            <a:r>
              <a:rPr lang="en-US" sz="1400" u="sng" dirty="0" smtClean="0">
                <a:solidFill>
                  <a:srgbClr val="FF0000"/>
                </a:solidFill>
              </a:rPr>
              <a:t>choices.</a:t>
            </a:r>
            <a:r>
              <a:rPr lang="en-US" sz="1400" dirty="0" smtClean="0">
                <a:solidFill>
                  <a:srgbClr val="FF0000"/>
                </a:solidFill>
              </a:rPr>
              <a:t> As </a:t>
            </a:r>
            <a:r>
              <a:rPr lang="en-US" sz="1400" dirty="0">
                <a:solidFill>
                  <a:srgbClr val="FF0000"/>
                </a:solidFill>
              </a:rPr>
              <a:t>the global thermostat continues to rise, meteorological services are more essential than </a:t>
            </a:r>
            <a:r>
              <a:rPr lang="en-US" sz="1400" dirty="0" smtClean="0">
                <a:solidFill>
                  <a:srgbClr val="FF0000"/>
                </a:solidFill>
              </a:rPr>
              <a:t>ever….”</a:t>
            </a:r>
            <a:endParaRPr lang="en-US" sz="1400" dirty="0">
              <a:solidFill>
                <a:srgbClr val="FF0000"/>
              </a:solidFill>
            </a:endParaRPr>
          </a:p>
          <a:p>
            <a:pPr marL="45720" indent="0" algn="r">
              <a:buNone/>
            </a:pPr>
            <a:r>
              <a:rPr lang="en-US" sz="1400" i="1" dirty="0" smtClean="0">
                <a:solidFill>
                  <a:schemeClr val="accent1"/>
                </a:solidFill>
              </a:rPr>
              <a:t>(17th </a:t>
            </a:r>
            <a:r>
              <a:rPr lang="en-US" sz="1400" i="1" dirty="0">
                <a:solidFill>
                  <a:schemeClr val="accent1"/>
                </a:solidFill>
              </a:rPr>
              <a:t>World Meteorological </a:t>
            </a:r>
            <a:r>
              <a:rPr lang="en-US" sz="1400" i="1" dirty="0" smtClean="0">
                <a:solidFill>
                  <a:schemeClr val="accent1"/>
                </a:solidFill>
              </a:rPr>
              <a:t>Congress, </a:t>
            </a:r>
            <a:r>
              <a:rPr lang="en-US" sz="1400" i="1" dirty="0">
                <a:solidFill>
                  <a:schemeClr val="accent1"/>
                </a:solidFill>
              </a:rPr>
              <a:t>25 May </a:t>
            </a:r>
            <a:r>
              <a:rPr lang="en-US" sz="1400" i="1" dirty="0" smtClean="0">
                <a:solidFill>
                  <a:schemeClr val="accent1"/>
                </a:solidFill>
              </a:rPr>
              <a:t>2015)</a:t>
            </a:r>
          </a:p>
          <a:p>
            <a:pPr marL="45720" indent="0" algn="r">
              <a:buNone/>
            </a:pPr>
            <a:endParaRPr lang="en-US" sz="1600" i="1" dirty="0">
              <a:solidFill>
                <a:schemeClr val="accent1"/>
              </a:solidFill>
            </a:endParaRPr>
          </a:p>
          <a:p>
            <a:pPr marL="45720" indent="0" algn="r">
              <a:buNone/>
            </a:pPr>
            <a:r>
              <a:rPr lang="en-US" sz="1600" dirty="0" smtClean="0">
                <a:solidFill>
                  <a:schemeClr val="accent1"/>
                </a:solidFill>
              </a:rPr>
              <a:t> </a:t>
            </a:r>
            <a:endParaRPr lang="ru-RU" sz="1600" dirty="0">
              <a:solidFill>
                <a:schemeClr val="accent1"/>
              </a:solidFill>
            </a:endParaRPr>
          </a:p>
        </p:txBody>
      </p:sp>
      <p:pic>
        <p:nvPicPr>
          <p:cNvPr id="2" name="Picture 2" descr="Минюст приостановил деятельность Ассоциации коренных малочисленных народов - Материал по тем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86040" y="46455"/>
            <a:ext cx="1518953" cy="10775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4471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GB" sz="2800" dirty="0">
                <a:solidFill>
                  <a:srgbClr val="3366FF"/>
                </a:solidFill>
                <a:effectLst/>
                <a:latin typeface="Arial"/>
                <a:ea typeface="Times New Roman"/>
              </a:rPr>
              <a:t>Global Societal Needs </a:t>
            </a:r>
            <a:endParaRPr lang="ru-RU" sz="2800" dirty="0">
              <a:solidFill>
                <a:schemeClr val="accent4"/>
              </a:solidFill>
            </a:endParaRPr>
          </a:p>
        </p:txBody>
      </p:sp>
      <p:graphicFrame>
        <p:nvGraphicFramePr>
          <p:cNvPr id="2" name="Объект 1"/>
          <p:cNvGraphicFramePr>
            <a:graphicFrameLocks noGrp="1"/>
          </p:cNvGraphicFramePr>
          <p:nvPr>
            <p:ph sz="quarter" idx="13"/>
            <p:extLst>
              <p:ext uri="{D42A27DB-BD31-4B8C-83A1-F6EECF244321}">
                <p14:modId xmlns:p14="http://schemas.microsoft.com/office/powerpoint/2010/main" xmlns="" val="137487592"/>
              </p:ext>
            </p:extLst>
          </p:nvPr>
        </p:nvGraphicFramePr>
        <p:xfrm>
          <a:off x="755576" y="908720"/>
          <a:ext cx="8136904"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17093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475656" y="188640"/>
            <a:ext cx="6512511" cy="1143000"/>
          </a:xfrm>
        </p:spPr>
        <p:txBody>
          <a:bodyPr/>
          <a:lstStyle/>
          <a:p>
            <a:pPr marL="0" indent="0" algn="ctr">
              <a:buNone/>
            </a:pPr>
            <a:r>
              <a:rPr lang="en-US" sz="2800" dirty="0">
                <a:solidFill>
                  <a:srgbClr val="5DCEAF"/>
                </a:solidFill>
                <a:effectLst/>
              </a:rPr>
              <a:t>The  WMO's contribution to sustainable development</a:t>
            </a:r>
            <a:endParaRPr lang="ru-RU" sz="2800" dirty="0">
              <a:solidFill>
                <a:schemeClr val="accent4"/>
              </a:solidFill>
            </a:endParaRPr>
          </a:p>
        </p:txBody>
      </p:sp>
      <p:sp>
        <p:nvSpPr>
          <p:cNvPr id="6" name="Полилиния 5"/>
          <p:cNvSpPr/>
          <p:nvPr/>
        </p:nvSpPr>
        <p:spPr>
          <a:xfrm>
            <a:off x="467544" y="3176486"/>
            <a:ext cx="2138827" cy="1069413"/>
          </a:xfrm>
          <a:custGeom>
            <a:avLst/>
            <a:gdLst>
              <a:gd name="connsiteX0" fmla="*/ 0 w 2138827"/>
              <a:gd name="connsiteY0" fmla="*/ 106941 h 1069413"/>
              <a:gd name="connsiteX1" fmla="*/ 106941 w 2138827"/>
              <a:gd name="connsiteY1" fmla="*/ 0 h 1069413"/>
              <a:gd name="connsiteX2" fmla="*/ 2031886 w 2138827"/>
              <a:gd name="connsiteY2" fmla="*/ 0 h 1069413"/>
              <a:gd name="connsiteX3" fmla="*/ 2138827 w 2138827"/>
              <a:gd name="connsiteY3" fmla="*/ 106941 h 1069413"/>
              <a:gd name="connsiteX4" fmla="*/ 2138827 w 2138827"/>
              <a:gd name="connsiteY4" fmla="*/ 962472 h 1069413"/>
              <a:gd name="connsiteX5" fmla="*/ 2031886 w 2138827"/>
              <a:gd name="connsiteY5" fmla="*/ 1069413 h 1069413"/>
              <a:gd name="connsiteX6" fmla="*/ 106941 w 2138827"/>
              <a:gd name="connsiteY6" fmla="*/ 1069413 h 1069413"/>
              <a:gd name="connsiteX7" fmla="*/ 0 w 2138827"/>
              <a:gd name="connsiteY7" fmla="*/ 962472 h 1069413"/>
              <a:gd name="connsiteX8" fmla="*/ 0 w 2138827"/>
              <a:gd name="connsiteY8" fmla="*/ 106941 h 10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827" h="1069413">
                <a:moveTo>
                  <a:pt x="0" y="106941"/>
                </a:moveTo>
                <a:cubicBezTo>
                  <a:pt x="0" y="47879"/>
                  <a:pt x="47879" y="0"/>
                  <a:pt x="106941" y="0"/>
                </a:cubicBezTo>
                <a:lnTo>
                  <a:pt x="2031886" y="0"/>
                </a:lnTo>
                <a:cubicBezTo>
                  <a:pt x="2090948" y="0"/>
                  <a:pt x="2138827" y="47879"/>
                  <a:pt x="2138827" y="106941"/>
                </a:cubicBezTo>
                <a:lnTo>
                  <a:pt x="2138827" y="962472"/>
                </a:lnTo>
                <a:cubicBezTo>
                  <a:pt x="2138827" y="1021534"/>
                  <a:pt x="2090948" y="1069413"/>
                  <a:pt x="2031886" y="1069413"/>
                </a:cubicBezTo>
                <a:lnTo>
                  <a:pt x="106941" y="1069413"/>
                </a:lnTo>
                <a:cubicBezTo>
                  <a:pt x="47879" y="1069413"/>
                  <a:pt x="0" y="1021534"/>
                  <a:pt x="0" y="962472"/>
                </a:cubicBezTo>
                <a:lnTo>
                  <a:pt x="0" y="10694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167" tIns="61167" rIns="61167" bIns="61167" numCol="1" spcCol="1270" anchor="ctr" anchorCtr="0">
            <a:noAutofit/>
          </a:bodyPr>
          <a:lstStyle/>
          <a:p>
            <a:pPr lvl="0" algn="ctr" defTabSz="2089150">
              <a:lnSpc>
                <a:spcPct val="90000"/>
              </a:lnSpc>
              <a:spcBef>
                <a:spcPct val="0"/>
              </a:spcBef>
              <a:spcAft>
                <a:spcPct val="35000"/>
              </a:spcAft>
            </a:pPr>
            <a:r>
              <a:rPr lang="en-US" sz="4700" kern="1200" dirty="0" smtClean="0"/>
              <a:t>WMO</a:t>
            </a:r>
            <a:endParaRPr lang="ru-RU" sz="4700" kern="1200" dirty="0"/>
          </a:p>
        </p:txBody>
      </p:sp>
      <p:sp>
        <p:nvSpPr>
          <p:cNvPr id="7" name="Полилиния 6"/>
          <p:cNvSpPr/>
          <p:nvPr/>
        </p:nvSpPr>
        <p:spPr>
          <a:xfrm rot="17753062">
            <a:off x="2012841" y="2874132"/>
            <a:ext cx="2017685" cy="33002"/>
          </a:xfrm>
          <a:custGeom>
            <a:avLst/>
            <a:gdLst>
              <a:gd name="connsiteX0" fmla="*/ 0 w 2017685"/>
              <a:gd name="connsiteY0" fmla="*/ 16501 h 33002"/>
              <a:gd name="connsiteX1" fmla="*/ 2017685 w 2017685"/>
              <a:gd name="connsiteY1" fmla="*/ 16501 h 33002"/>
            </a:gdLst>
            <a:ahLst/>
            <a:cxnLst>
              <a:cxn ang="0">
                <a:pos x="connsiteX0" y="connsiteY0"/>
              </a:cxn>
              <a:cxn ang="0">
                <a:pos x="connsiteX1" y="connsiteY1"/>
              </a:cxn>
            </a:cxnLst>
            <a:rect l="l" t="t" r="r" b="b"/>
            <a:pathLst>
              <a:path w="2017685" h="33002">
                <a:moveTo>
                  <a:pt x="0" y="16501"/>
                </a:moveTo>
                <a:lnTo>
                  <a:pt x="2017685" y="165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71099" tIns="-33940" rIns="971101" bIns="-33943" numCol="1" spcCol="1270" anchor="ctr" anchorCtr="0">
            <a:noAutofit/>
          </a:bodyPr>
          <a:lstStyle/>
          <a:p>
            <a:pPr lvl="0" algn="ctr" defTabSz="311150">
              <a:lnSpc>
                <a:spcPct val="90000"/>
              </a:lnSpc>
              <a:spcBef>
                <a:spcPct val="0"/>
              </a:spcBef>
              <a:spcAft>
                <a:spcPct val="35000"/>
              </a:spcAft>
            </a:pPr>
            <a:endParaRPr lang="ru-RU" sz="700" kern="1200"/>
          </a:p>
        </p:txBody>
      </p:sp>
      <p:sp>
        <p:nvSpPr>
          <p:cNvPr id="8" name="Полилиния 7"/>
          <p:cNvSpPr/>
          <p:nvPr/>
        </p:nvSpPr>
        <p:spPr>
          <a:xfrm>
            <a:off x="3203849" y="1196752"/>
            <a:ext cx="2397080" cy="1320955"/>
          </a:xfrm>
          <a:custGeom>
            <a:avLst/>
            <a:gdLst>
              <a:gd name="connsiteX0" fmla="*/ 0 w 2138827"/>
              <a:gd name="connsiteY0" fmla="*/ 106941 h 1069413"/>
              <a:gd name="connsiteX1" fmla="*/ 106941 w 2138827"/>
              <a:gd name="connsiteY1" fmla="*/ 0 h 1069413"/>
              <a:gd name="connsiteX2" fmla="*/ 2031886 w 2138827"/>
              <a:gd name="connsiteY2" fmla="*/ 0 h 1069413"/>
              <a:gd name="connsiteX3" fmla="*/ 2138827 w 2138827"/>
              <a:gd name="connsiteY3" fmla="*/ 106941 h 1069413"/>
              <a:gd name="connsiteX4" fmla="*/ 2138827 w 2138827"/>
              <a:gd name="connsiteY4" fmla="*/ 962472 h 1069413"/>
              <a:gd name="connsiteX5" fmla="*/ 2031886 w 2138827"/>
              <a:gd name="connsiteY5" fmla="*/ 1069413 h 1069413"/>
              <a:gd name="connsiteX6" fmla="*/ 106941 w 2138827"/>
              <a:gd name="connsiteY6" fmla="*/ 1069413 h 1069413"/>
              <a:gd name="connsiteX7" fmla="*/ 0 w 2138827"/>
              <a:gd name="connsiteY7" fmla="*/ 962472 h 1069413"/>
              <a:gd name="connsiteX8" fmla="*/ 0 w 2138827"/>
              <a:gd name="connsiteY8" fmla="*/ 106941 h 10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827" h="1069413">
                <a:moveTo>
                  <a:pt x="0" y="106941"/>
                </a:moveTo>
                <a:cubicBezTo>
                  <a:pt x="0" y="47879"/>
                  <a:pt x="47879" y="0"/>
                  <a:pt x="106941" y="0"/>
                </a:cubicBezTo>
                <a:lnTo>
                  <a:pt x="2031886" y="0"/>
                </a:lnTo>
                <a:cubicBezTo>
                  <a:pt x="2090948" y="0"/>
                  <a:pt x="2138827" y="47879"/>
                  <a:pt x="2138827" y="106941"/>
                </a:cubicBezTo>
                <a:lnTo>
                  <a:pt x="2138827" y="962472"/>
                </a:lnTo>
                <a:cubicBezTo>
                  <a:pt x="2138827" y="1021534"/>
                  <a:pt x="2090948" y="1069413"/>
                  <a:pt x="2031886" y="1069413"/>
                </a:cubicBezTo>
                <a:lnTo>
                  <a:pt x="106941" y="1069413"/>
                </a:lnTo>
                <a:cubicBezTo>
                  <a:pt x="47879" y="1069413"/>
                  <a:pt x="0" y="1021534"/>
                  <a:pt x="0" y="962472"/>
                </a:cubicBezTo>
                <a:lnTo>
                  <a:pt x="0" y="10694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167" tIns="61167" rIns="61167" bIns="61167" numCol="1" spcCol="1270" anchor="ctr" anchorCtr="0">
            <a:noAutofit/>
          </a:bodyPr>
          <a:lstStyle/>
          <a:p>
            <a:pPr lvl="0" algn="ctr"/>
            <a:r>
              <a:rPr lang="en-US" sz="1400" dirty="0" smtClean="0"/>
              <a:t>Activities </a:t>
            </a:r>
            <a:r>
              <a:rPr lang="en-US" sz="1400" dirty="0"/>
              <a:t>to improve the accuracy and </a:t>
            </a:r>
            <a:r>
              <a:rPr lang="en-US" sz="1400" dirty="0" smtClean="0"/>
              <a:t>effectiveness </a:t>
            </a:r>
            <a:r>
              <a:rPr lang="en-US" sz="1400" dirty="0"/>
              <a:t>of </a:t>
            </a:r>
            <a:r>
              <a:rPr lang="en-US" sz="1400" dirty="0" smtClean="0"/>
              <a:t>forecasts </a:t>
            </a:r>
            <a:r>
              <a:rPr lang="en-US" sz="1400" dirty="0"/>
              <a:t>and early warning of extreme weather and climate events </a:t>
            </a:r>
            <a:endParaRPr lang="ru-RU" sz="1400" dirty="0"/>
          </a:p>
        </p:txBody>
      </p:sp>
      <p:sp>
        <p:nvSpPr>
          <p:cNvPr id="10" name="Полилиния 9"/>
          <p:cNvSpPr/>
          <p:nvPr/>
        </p:nvSpPr>
        <p:spPr>
          <a:xfrm>
            <a:off x="6406068" y="1375603"/>
            <a:ext cx="2138827" cy="1069413"/>
          </a:xfrm>
          <a:custGeom>
            <a:avLst/>
            <a:gdLst>
              <a:gd name="connsiteX0" fmla="*/ 0 w 2138827"/>
              <a:gd name="connsiteY0" fmla="*/ 106941 h 1069413"/>
              <a:gd name="connsiteX1" fmla="*/ 106941 w 2138827"/>
              <a:gd name="connsiteY1" fmla="*/ 0 h 1069413"/>
              <a:gd name="connsiteX2" fmla="*/ 2031886 w 2138827"/>
              <a:gd name="connsiteY2" fmla="*/ 0 h 1069413"/>
              <a:gd name="connsiteX3" fmla="*/ 2138827 w 2138827"/>
              <a:gd name="connsiteY3" fmla="*/ 106941 h 1069413"/>
              <a:gd name="connsiteX4" fmla="*/ 2138827 w 2138827"/>
              <a:gd name="connsiteY4" fmla="*/ 962472 h 1069413"/>
              <a:gd name="connsiteX5" fmla="*/ 2031886 w 2138827"/>
              <a:gd name="connsiteY5" fmla="*/ 1069413 h 1069413"/>
              <a:gd name="connsiteX6" fmla="*/ 106941 w 2138827"/>
              <a:gd name="connsiteY6" fmla="*/ 1069413 h 1069413"/>
              <a:gd name="connsiteX7" fmla="*/ 0 w 2138827"/>
              <a:gd name="connsiteY7" fmla="*/ 962472 h 1069413"/>
              <a:gd name="connsiteX8" fmla="*/ 0 w 2138827"/>
              <a:gd name="connsiteY8" fmla="*/ 106941 h 10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827" h="1069413">
                <a:moveTo>
                  <a:pt x="0" y="106941"/>
                </a:moveTo>
                <a:cubicBezTo>
                  <a:pt x="0" y="47879"/>
                  <a:pt x="47879" y="0"/>
                  <a:pt x="106941" y="0"/>
                </a:cubicBezTo>
                <a:lnTo>
                  <a:pt x="2031886" y="0"/>
                </a:lnTo>
                <a:cubicBezTo>
                  <a:pt x="2090948" y="0"/>
                  <a:pt x="2138827" y="47879"/>
                  <a:pt x="2138827" y="106941"/>
                </a:cubicBezTo>
                <a:lnTo>
                  <a:pt x="2138827" y="962472"/>
                </a:lnTo>
                <a:cubicBezTo>
                  <a:pt x="2138827" y="1021534"/>
                  <a:pt x="2090948" y="1069413"/>
                  <a:pt x="2031886" y="1069413"/>
                </a:cubicBezTo>
                <a:lnTo>
                  <a:pt x="106941" y="1069413"/>
                </a:lnTo>
                <a:cubicBezTo>
                  <a:pt x="47879" y="1069413"/>
                  <a:pt x="0" y="1021534"/>
                  <a:pt x="0" y="962472"/>
                </a:cubicBezTo>
                <a:lnTo>
                  <a:pt x="0" y="10694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167" tIns="61167" rIns="61167" bIns="61167" numCol="1" spcCol="1270" anchor="ctr" anchorCtr="0">
            <a:noAutofit/>
          </a:bodyPr>
          <a:lstStyle/>
          <a:p>
            <a:pPr lvl="0" algn="ctr"/>
            <a:r>
              <a:rPr lang="en-GB" b="1" dirty="0"/>
              <a:t>Improved protection of life and property;</a:t>
            </a:r>
            <a:r>
              <a:rPr lang="en-GB" dirty="0"/>
              <a:t> </a:t>
            </a:r>
            <a:endParaRPr lang="ru-RU" dirty="0"/>
          </a:p>
        </p:txBody>
      </p:sp>
      <p:sp>
        <p:nvSpPr>
          <p:cNvPr id="12" name="Полилиния 11"/>
          <p:cNvSpPr/>
          <p:nvPr/>
        </p:nvSpPr>
        <p:spPr>
          <a:xfrm>
            <a:off x="6422794" y="2993601"/>
            <a:ext cx="2122102" cy="1546479"/>
          </a:xfrm>
          <a:custGeom>
            <a:avLst/>
            <a:gdLst>
              <a:gd name="connsiteX0" fmla="*/ 0 w 2138827"/>
              <a:gd name="connsiteY0" fmla="*/ 106941 h 1069413"/>
              <a:gd name="connsiteX1" fmla="*/ 106941 w 2138827"/>
              <a:gd name="connsiteY1" fmla="*/ 0 h 1069413"/>
              <a:gd name="connsiteX2" fmla="*/ 2031886 w 2138827"/>
              <a:gd name="connsiteY2" fmla="*/ 0 h 1069413"/>
              <a:gd name="connsiteX3" fmla="*/ 2138827 w 2138827"/>
              <a:gd name="connsiteY3" fmla="*/ 106941 h 1069413"/>
              <a:gd name="connsiteX4" fmla="*/ 2138827 w 2138827"/>
              <a:gd name="connsiteY4" fmla="*/ 962472 h 1069413"/>
              <a:gd name="connsiteX5" fmla="*/ 2031886 w 2138827"/>
              <a:gd name="connsiteY5" fmla="*/ 1069413 h 1069413"/>
              <a:gd name="connsiteX6" fmla="*/ 106941 w 2138827"/>
              <a:gd name="connsiteY6" fmla="*/ 1069413 h 1069413"/>
              <a:gd name="connsiteX7" fmla="*/ 0 w 2138827"/>
              <a:gd name="connsiteY7" fmla="*/ 962472 h 1069413"/>
              <a:gd name="connsiteX8" fmla="*/ 0 w 2138827"/>
              <a:gd name="connsiteY8" fmla="*/ 106941 h 10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827" h="1069413">
                <a:moveTo>
                  <a:pt x="0" y="106941"/>
                </a:moveTo>
                <a:cubicBezTo>
                  <a:pt x="0" y="47879"/>
                  <a:pt x="47879" y="0"/>
                  <a:pt x="106941" y="0"/>
                </a:cubicBezTo>
                <a:lnTo>
                  <a:pt x="2031886" y="0"/>
                </a:lnTo>
                <a:cubicBezTo>
                  <a:pt x="2090948" y="0"/>
                  <a:pt x="2138827" y="47879"/>
                  <a:pt x="2138827" y="106941"/>
                </a:cubicBezTo>
                <a:lnTo>
                  <a:pt x="2138827" y="962472"/>
                </a:lnTo>
                <a:cubicBezTo>
                  <a:pt x="2138827" y="1021534"/>
                  <a:pt x="2090948" y="1069413"/>
                  <a:pt x="2031886" y="1069413"/>
                </a:cubicBezTo>
                <a:lnTo>
                  <a:pt x="106941" y="1069413"/>
                </a:lnTo>
                <a:cubicBezTo>
                  <a:pt x="47879" y="1069413"/>
                  <a:pt x="0" y="1021534"/>
                  <a:pt x="0" y="962472"/>
                </a:cubicBezTo>
                <a:lnTo>
                  <a:pt x="0" y="10694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167" tIns="61167" rIns="61167" bIns="61167" numCol="1" spcCol="1270" anchor="ctr" anchorCtr="0">
            <a:noAutofit/>
          </a:bodyPr>
          <a:lstStyle/>
          <a:p>
            <a:pPr lvl="0" algn="ctr"/>
            <a:r>
              <a:rPr lang="en-US" sz="1200" dirty="0"/>
              <a:t>Eradication of poverty, sustainable economic growth and livelihoods, food security, sustainable access to water and energy resources, improving </a:t>
            </a:r>
            <a:r>
              <a:rPr lang="en-US" sz="1400" dirty="0"/>
              <a:t>health</a:t>
            </a:r>
            <a:r>
              <a:rPr lang="en-US" sz="1200" dirty="0"/>
              <a:t>;</a:t>
            </a:r>
            <a:endParaRPr lang="ru-RU" dirty="0"/>
          </a:p>
        </p:txBody>
      </p:sp>
      <p:sp>
        <p:nvSpPr>
          <p:cNvPr id="13" name="Полилиния 12"/>
          <p:cNvSpPr/>
          <p:nvPr/>
        </p:nvSpPr>
        <p:spPr>
          <a:xfrm rot="3523896">
            <a:off x="2139811" y="4566319"/>
            <a:ext cx="1835761" cy="33002"/>
          </a:xfrm>
          <a:custGeom>
            <a:avLst/>
            <a:gdLst>
              <a:gd name="connsiteX0" fmla="*/ 0 w 1835761"/>
              <a:gd name="connsiteY0" fmla="*/ 16501 h 33002"/>
              <a:gd name="connsiteX1" fmla="*/ 1835761 w 1835761"/>
              <a:gd name="connsiteY1" fmla="*/ 16501 h 33002"/>
            </a:gdLst>
            <a:ahLst/>
            <a:cxnLst>
              <a:cxn ang="0">
                <a:pos x="connsiteX0" y="connsiteY0"/>
              </a:cxn>
              <a:cxn ang="0">
                <a:pos x="connsiteX1" y="connsiteY1"/>
              </a:cxn>
            </a:cxnLst>
            <a:rect l="l" t="t" r="r" b="b"/>
            <a:pathLst>
              <a:path w="1835761" h="33002">
                <a:moveTo>
                  <a:pt x="0" y="16501"/>
                </a:moveTo>
                <a:lnTo>
                  <a:pt x="1835761" y="165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84687" tIns="-29394" rIns="884685" bIns="-29393" numCol="1" spcCol="1270" anchor="ctr" anchorCtr="0">
            <a:noAutofit/>
          </a:bodyPr>
          <a:lstStyle/>
          <a:p>
            <a:pPr lvl="0" algn="ctr" defTabSz="266700">
              <a:lnSpc>
                <a:spcPct val="90000"/>
              </a:lnSpc>
              <a:spcBef>
                <a:spcPct val="0"/>
              </a:spcBef>
              <a:spcAft>
                <a:spcPct val="35000"/>
              </a:spcAft>
            </a:pPr>
            <a:endParaRPr lang="ru-RU" sz="600" kern="1200"/>
          </a:p>
        </p:txBody>
      </p:sp>
      <p:sp>
        <p:nvSpPr>
          <p:cNvPr id="14" name="Полилиния 13"/>
          <p:cNvSpPr/>
          <p:nvPr/>
        </p:nvSpPr>
        <p:spPr>
          <a:xfrm>
            <a:off x="3232011" y="4941168"/>
            <a:ext cx="2397079" cy="1319261"/>
          </a:xfrm>
          <a:custGeom>
            <a:avLst/>
            <a:gdLst>
              <a:gd name="connsiteX0" fmla="*/ 0 w 2138827"/>
              <a:gd name="connsiteY0" fmla="*/ 106941 h 1069413"/>
              <a:gd name="connsiteX1" fmla="*/ 106941 w 2138827"/>
              <a:gd name="connsiteY1" fmla="*/ 0 h 1069413"/>
              <a:gd name="connsiteX2" fmla="*/ 2031886 w 2138827"/>
              <a:gd name="connsiteY2" fmla="*/ 0 h 1069413"/>
              <a:gd name="connsiteX3" fmla="*/ 2138827 w 2138827"/>
              <a:gd name="connsiteY3" fmla="*/ 106941 h 1069413"/>
              <a:gd name="connsiteX4" fmla="*/ 2138827 w 2138827"/>
              <a:gd name="connsiteY4" fmla="*/ 962472 h 1069413"/>
              <a:gd name="connsiteX5" fmla="*/ 2031886 w 2138827"/>
              <a:gd name="connsiteY5" fmla="*/ 1069413 h 1069413"/>
              <a:gd name="connsiteX6" fmla="*/ 106941 w 2138827"/>
              <a:gd name="connsiteY6" fmla="*/ 1069413 h 1069413"/>
              <a:gd name="connsiteX7" fmla="*/ 0 w 2138827"/>
              <a:gd name="connsiteY7" fmla="*/ 962472 h 1069413"/>
              <a:gd name="connsiteX8" fmla="*/ 0 w 2138827"/>
              <a:gd name="connsiteY8" fmla="*/ 106941 h 10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827" h="1069413">
                <a:moveTo>
                  <a:pt x="0" y="106941"/>
                </a:moveTo>
                <a:cubicBezTo>
                  <a:pt x="0" y="47879"/>
                  <a:pt x="47879" y="0"/>
                  <a:pt x="106941" y="0"/>
                </a:cubicBezTo>
                <a:lnTo>
                  <a:pt x="2031886" y="0"/>
                </a:lnTo>
                <a:cubicBezTo>
                  <a:pt x="2090948" y="0"/>
                  <a:pt x="2138827" y="47879"/>
                  <a:pt x="2138827" y="106941"/>
                </a:cubicBezTo>
                <a:lnTo>
                  <a:pt x="2138827" y="962472"/>
                </a:lnTo>
                <a:cubicBezTo>
                  <a:pt x="2138827" y="1021534"/>
                  <a:pt x="2090948" y="1069413"/>
                  <a:pt x="2031886" y="1069413"/>
                </a:cubicBezTo>
                <a:lnTo>
                  <a:pt x="106941" y="1069413"/>
                </a:lnTo>
                <a:cubicBezTo>
                  <a:pt x="47879" y="1069413"/>
                  <a:pt x="0" y="1021534"/>
                  <a:pt x="0" y="962472"/>
                </a:cubicBezTo>
                <a:lnTo>
                  <a:pt x="0" y="10694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167" tIns="61167" rIns="61167" bIns="61167" numCol="1" spcCol="1270" anchor="ctr" anchorCtr="0">
            <a:noAutofit/>
          </a:bodyPr>
          <a:lstStyle/>
          <a:p>
            <a:pPr lvl="0" algn="ctr"/>
            <a:r>
              <a:rPr lang="en-US" sz="1600" dirty="0" smtClean="0"/>
              <a:t>Provision </a:t>
            </a:r>
            <a:r>
              <a:rPr lang="en-US" sz="1600" dirty="0"/>
              <a:t>of information on the state and pollution of natural ecosystems, climate, air, soil, oceans</a:t>
            </a:r>
            <a:endParaRPr lang="ru-RU" sz="1600" dirty="0"/>
          </a:p>
        </p:txBody>
      </p:sp>
      <p:sp>
        <p:nvSpPr>
          <p:cNvPr id="16" name="Полилиния 15"/>
          <p:cNvSpPr/>
          <p:nvPr/>
        </p:nvSpPr>
        <p:spPr>
          <a:xfrm>
            <a:off x="6406069" y="5066091"/>
            <a:ext cx="2138827" cy="1069413"/>
          </a:xfrm>
          <a:custGeom>
            <a:avLst/>
            <a:gdLst>
              <a:gd name="connsiteX0" fmla="*/ 0 w 2138827"/>
              <a:gd name="connsiteY0" fmla="*/ 106941 h 1069413"/>
              <a:gd name="connsiteX1" fmla="*/ 106941 w 2138827"/>
              <a:gd name="connsiteY1" fmla="*/ 0 h 1069413"/>
              <a:gd name="connsiteX2" fmla="*/ 2031886 w 2138827"/>
              <a:gd name="connsiteY2" fmla="*/ 0 h 1069413"/>
              <a:gd name="connsiteX3" fmla="*/ 2138827 w 2138827"/>
              <a:gd name="connsiteY3" fmla="*/ 106941 h 1069413"/>
              <a:gd name="connsiteX4" fmla="*/ 2138827 w 2138827"/>
              <a:gd name="connsiteY4" fmla="*/ 962472 h 1069413"/>
              <a:gd name="connsiteX5" fmla="*/ 2031886 w 2138827"/>
              <a:gd name="connsiteY5" fmla="*/ 1069413 h 1069413"/>
              <a:gd name="connsiteX6" fmla="*/ 106941 w 2138827"/>
              <a:gd name="connsiteY6" fmla="*/ 1069413 h 1069413"/>
              <a:gd name="connsiteX7" fmla="*/ 0 w 2138827"/>
              <a:gd name="connsiteY7" fmla="*/ 962472 h 1069413"/>
              <a:gd name="connsiteX8" fmla="*/ 0 w 2138827"/>
              <a:gd name="connsiteY8" fmla="*/ 106941 h 10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827" h="1069413">
                <a:moveTo>
                  <a:pt x="0" y="106941"/>
                </a:moveTo>
                <a:cubicBezTo>
                  <a:pt x="0" y="47879"/>
                  <a:pt x="47879" y="0"/>
                  <a:pt x="106941" y="0"/>
                </a:cubicBezTo>
                <a:lnTo>
                  <a:pt x="2031886" y="0"/>
                </a:lnTo>
                <a:cubicBezTo>
                  <a:pt x="2090948" y="0"/>
                  <a:pt x="2138827" y="47879"/>
                  <a:pt x="2138827" y="106941"/>
                </a:cubicBezTo>
                <a:lnTo>
                  <a:pt x="2138827" y="962472"/>
                </a:lnTo>
                <a:cubicBezTo>
                  <a:pt x="2138827" y="1021534"/>
                  <a:pt x="2090948" y="1069413"/>
                  <a:pt x="2031886" y="1069413"/>
                </a:cubicBezTo>
                <a:lnTo>
                  <a:pt x="106941" y="1069413"/>
                </a:lnTo>
                <a:cubicBezTo>
                  <a:pt x="47879" y="1069413"/>
                  <a:pt x="0" y="1021534"/>
                  <a:pt x="0" y="962472"/>
                </a:cubicBezTo>
                <a:lnTo>
                  <a:pt x="0" y="10694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167" tIns="61167" rIns="61167" bIns="61167" numCol="1" spcCol="1270" anchor="ctr" anchorCtr="0">
            <a:noAutofit/>
          </a:bodyPr>
          <a:lstStyle/>
          <a:p>
            <a:pPr lvl="0" algn="ctr"/>
            <a:r>
              <a:rPr lang="en-US" sz="1400" dirty="0"/>
              <a:t>Sustainable use of natural resources and improved environmental quality;</a:t>
            </a:r>
            <a:endParaRPr lang="ru-RU" sz="1400" dirty="0"/>
          </a:p>
        </p:txBody>
      </p:sp>
      <p:sp>
        <p:nvSpPr>
          <p:cNvPr id="17" name="Полилиния 16"/>
          <p:cNvSpPr/>
          <p:nvPr/>
        </p:nvSpPr>
        <p:spPr>
          <a:xfrm>
            <a:off x="3203849" y="3081847"/>
            <a:ext cx="2397080" cy="1332000"/>
          </a:xfrm>
          <a:custGeom>
            <a:avLst/>
            <a:gdLst>
              <a:gd name="connsiteX0" fmla="*/ 0 w 2138827"/>
              <a:gd name="connsiteY0" fmla="*/ 106941 h 1069413"/>
              <a:gd name="connsiteX1" fmla="*/ 106941 w 2138827"/>
              <a:gd name="connsiteY1" fmla="*/ 0 h 1069413"/>
              <a:gd name="connsiteX2" fmla="*/ 2031886 w 2138827"/>
              <a:gd name="connsiteY2" fmla="*/ 0 h 1069413"/>
              <a:gd name="connsiteX3" fmla="*/ 2138827 w 2138827"/>
              <a:gd name="connsiteY3" fmla="*/ 106941 h 1069413"/>
              <a:gd name="connsiteX4" fmla="*/ 2138827 w 2138827"/>
              <a:gd name="connsiteY4" fmla="*/ 962472 h 1069413"/>
              <a:gd name="connsiteX5" fmla="*/ 2031886 w 2138827"/>
              <a:gd name="connsiteY5" fmla="*/ 1069413 h 1069413"/>
              <a:gd name="connsiteX6" fmla="*/ 106941 w 2138827"/>
              <a:gd name="connsiteY6" fmla="*/ 1069413 h 1069413"/>
              <a:gd name="connsiteX7" fmla="*/ 0 w 2138827"/>
              <a:gd name="connsiteY7" fmla="*/ 962472 h 1069413"/>
              <a:gd name="connsiteX8" fmla="*/ 0 w 2138827"/>
              <a:gd name="connsiteY8" fmla="*/ 106941 h 106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8827" h="1069413">
                <a:moveTo>
                  <a:pt x="0" y="106941"/>
                </a:moveTo>
                <a:cubicBezTo>
                  <a:pt x="0" y="47879"/>
                  <a:pt x="47879" y="0"/>
                  <a:pt x="106941" y="0"/>
                </a:cubicBezTo>
                <a:lnTo>
                  <a:pt x="2031886" y="0"/>
                </a:lnTo>
                <a:cubicBezTo>
                  <a:pt x="2090948" y="0"/>
                  <a:pt x="2138827" y="47879"/>
                  <a:pt x="2138827" y="106941"/>
                </a:cubicBezTo>
                <a:lnTo>
                  <a:pt x="2138827" y="962472"/>
                </a:lnTo>
                <a:cubicBezTo>
                  <a:pt x="2138827" y="1021534"/>
                  <a:pt x="2090948" y="1069413"/>
                  <a:pt x="2031886" y="1069413"/>
                </a:cubicBezTo>
                <a:lnTo>
                  <a:pt x="106941" y="1069413"/>
                </a:lnTo>
                <a:cubicBezTo>
                  <a:pt x="47879" y="1069413"/>
                  <a:pt x="0" y="1021534"/>
                  <a:pt x="0" y="962472"/>
                </a:cubicBezTo>
                <a:lnTo>
                  <a:pt x="0" y="106941"/>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167" tIns="61167" rIns="61167" bIns="61167" numCol="1" spcCol="1270" anchor="ctr" anchorCtr="0">
            <a:noAutofit/>
          </a:bodyPr>
          <a:lstStyle/>
          <a:p>
            <a:pPr lvl="0" algn="ctr"/>
            <a:r>
              <a:rPr lang="en-US" dirty="0" smtClean="0"/>
              <a:t>Providing </a:t>
            </a:r>
            <a:r>
              <a:rPr lang="en-US" dirty="0"/>
              <a:t>high quality services</a:t>
            </a:r>
            <a:endParaRPr lang="ru-RU" dirty="0"/>
          </a:p>
        </p:txBody>
      </p:sp>
      <p:sp>
        <p:nvSpPr>
          <p:cNvPr id="19" name="Полилиния 18"/>
          <p:cNvSpPr/>
          <p:nvPr/>
        </p:nvSpPr>
        <p:spPr>
          <a:xfrm>
            <a:off x="2595008" y="3766841"/>
            <a:ext cx="608841" cy="45719"/>
          </a:xfrm>
          <a:custGeom>
            <a:avLst/>
            <a:gdLst>
              <a:gd name="connsiteX0" fmla="*/ 0 w 813503"/>
              <a:gd name="connsiteY0" fmla="*/ 16501 h 33002"/>
              <a:gd name="connsiteX1" fmla="*/ 813503 w 813503"/>
              <a:gd name="connsiteY1" fmla="*/ 16501 h 33002"/>
            </a:gdLst>
            <a:ahLst/>
            <a:cxnLst>
              <a:cxn ang="0">
                <a:pos x="connsiteX0" y="connsiteY0"/>
              </a:cxn>
              <a:cxn ang="0">
                <a:pos x="connsiteX1" y="connsiteY1"/>
              </a:cxn>
            </a:cxnLst>
            <a:rect l="l" t="t" r="r" b="b"/>
            <a:pathLst>
              <a:path w="813503" h="33002">
                <a:moveTo>
                  <a:pt x="0" y="16501"/>
                </a:moveTo>
                <a:lnTo>
                  <a:pt x="813503" y="1650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9113" tIns="-3836" rIns="399115" bIns="-3837" numCol="1" spcCol="1270" anchor="ctr" anchorCtr="0">
            <a:noAutofit/>
          </a:bodyPr>
          <a:lstStyle/>
          <a:p>
            <a:pPr lvl="0" algn="ctr" defTabSz="222250">
              <a:lnSpc>
                <a:spcPct val="90000"/>
              </a:lnSpc>
              <a:spcBef>
                <a:spcPct val="0"/>
              </a:spcBef>
              <a:spcAft>
                <a:spcPct val="35000"/>
              </a:spcAft>
            </a:pPr>
            <a:endParaRPr lang="ru-RU" sz="500" kern="1200"/>
          </a:p>
        </p:txBody>
      </p:sp>
      <p:sp>
        <p:nvSpPr>
          <p:cNvPr id="21" name="Стрелка вправо 20"/>
          <p:cNvSpPr/>
          <p:nvPr/>
        </p:nvSpPr>
        <p:spPr>
          <a:xfrm>
            <a:off x="5600928" y="1844824"/>
            <a:ext cx="813503" cy="130973"/>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5609291" y="3687150"/>
            <a:ext cx="813503" cy="138176"/>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5629090" y="5531710"/>
            <a:ext cx="776979" cy="138174"/>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495009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1026" name="Picture 2" descr="C:\Users\dsop\Desktop\Для лекции в ВМО\Промежуточные файлы\wmo_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6" y="21220"/>
            <a:ext cx="1093110" cy="1102821"/>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a:xfrm>
            <a:off x="1115616" y="188640"/>
            <a:ext cx="7704856" cy="1143000"/>
          </a:xfrm>
        </p:spPr>
        <p:txBody>
          <a:bodyPr/>
          <a:lstStyle/>
          <a:p>
            <a:pPr marL="0" indent="0" algn="ctr">
              <a:buNone/>
            </a:pPr>
            <a:r>
              <a:rPr lang="en-US" sz="2400" dirty="0">
                <a:solidFill>
                  <a:schemeClr val="accent4"/>
                </a:solidFill>
                <a:effectLst/>
              </a:rPr>
              <a:t>Progress </a:t>
            </a:r>
            <a:r>
              <a:rPr lang="en-US" sz="2400" dirty="0" smtClean="0">
                <a:solidFill>
                  <a:schemeClr val="accent4"/>
                </a:solidFill>
                <a:effectLst/>
              </a:rPr>
              <a:t>in </a:t>
            </a:r>
            <a:r>
              <a:rPr lang="en-US" sz="2400" dirty="0">
                <a:solidFill>
                  <a:schemeClr val="accent4"/>
                </a:solidFill>
                <a:effectLst/>
              </a:rPr>
              <a:t>activities to improve the accuracy and efficiency of forecasting and early warning of extreme weather and climate events </a:t>
            </a:r>
            <a:br>
              <a:rPr lang="en-US" sz="2400" dirty="0">
                <a:solidFill>
                  <a:schemeClr val="accent4"/>
                </a:solidFill>
                <a:effectLst/>
              </a:rPr>
            </a:br>
            <a:endParaRPr lang="ru-RU" sz="2400" dirty="0">
              <a:solidFill>
                <a:schemeClr val="accent4"/>
              </a:solidFill>
              <a:effectLst/>
            </a:endParaRPr>
          </a:p>
        </p:txBody>
      </p:sp>
      <p:sp>
        <p:nvSpPr>
          <p:cNvPr id="4" name="Объект 3"/>
          <p:cNvSpPr>
            <a:spLocks noGrp="1"/>
          </p:cNvSpPr>
          <p:nvPr>
            <p:ph sz="quarter" idx="13"/>
          </p:nvPr>
        </p:nvSpPr>
        <p:spPr>
          <a:xfrm>
            <a:off x="827584" y="836712"/>
            <a:ext cx="8136904" cy="5832648"/>
          </a:xfrm>
          <a:effectLst/>
        </p:spPr>
        <p:txBody>
          <a:bodyPr>
            <a:normAutofit fontScale="92500"/>
          </a:bodyPr>
          <a:lstStyle/>
          <a:p>
            <a:pPr marL="45720" indent="0">
              <a:buNone/>
            </a:pPr>
            <a:endParaRPr lang="ru-RU" sz="2400" dirty="0" smtClean="0">
              <a:solidFill>
                <a:schemeClr val="accent1"/>
              </a:solidFill>
              <a:effectLst/>
            </a:endParaRPr>
          </a:p>
          <a:p>
            <a:pPr marL="45720" indent="0">
              <a:buNone/>
            </a:pPr>
            <a:r>
              <a:rPr lang="en-US" sz="2400" dirty="0">
                <a:solidFill>
                  <a:schemeClr val="accent1"/>
                </a:solidFill>
              </a:rPr>
              <a:t>Guidelines </a:t>
            </a:r>
            <a:r>
              <a:rPr lang="en-US" sz="2400" dirty="0" smtClean="0">
                <a:solidFill>
                  <a:schemeClr val="accent1"/>
                </a:solidFill>
              </a:rPr>
              <a:t>on forecasting </a:t>
            </a:r>
            <a:r>
              <a:rPr lang="en-US" sz="2400" dirty="0">
                <a:solidFill>
                  <a:schemeClr val="accent1"/>
                </a:solidFill>
              </a:rPr>
              <a:t>and warning services of multi-</a:t>
            </a:r>
            <a:r>
              <a:rPr lang="en-US" sz="2400" dirty="0" smtClean="0">
                <a:solidFill>
                  <a:schemeClr val="accent1"/>
                </a:solidFill>
              </a:rPr>
              <a:t>hazard events, </a:t>
            </a:r>
            <a:r>
              <a:rPr lang="en-US" sz="2400" dirty="0">
                <a:solidFill>
                  <a:schemeClr val="accent1"/>
                </a:solidFill>
              </a:rPr>
              <a:t>taking into account their impact and consequences;</a:t>
            </a:r>
          </a:p>
          <a:p>
            <a:pPr marL="45720" indent="0">
              <a:buNone/>
            </a:pPr>
            <a:r>
              <a:rPr lang="en-US" sz="2400" dirty="0" smtClean="0">
                <a:solidFill>
                  <a:schemeClr val="accent1"/>
                </a:solidFill>
              </a:rPr>
              <a:t>International </a:t>
            </a:r>
            <a:r>
              <a:rPr lang="en-US" sz="2400" dirty="0">
                <a:solidFill>
                  <a:schemeClr val="accent1"/>
                </a:solidFill>
              </a:rPr>
              <a:t>Network for Multi-Hazard Early Warning Systems (IN-MHEWS</a:t>
            </a:r>
            <a:r>
              <a:rPr lang="en-US" sz="2400" dirty="0" smtClean="0">
                <a:solidFill>
                  <a:schemeClr val="accent1"/>
                </a:solidFill>
              </a:rPr>
              <a:t>);</a:t>
            </a:r>
          </a:p>
          <a:p>
            <a:pPr marL="45720" indent="0">
              <a:buNone/>
            </a:pPr>
            <a:r>
              <a:rPr lang="en-US" sz="2400" dirty="0">
                <a:solidFill>
                  <a:schemeClr val="accent1"/>
                </a:solidFill>
              </a:rPr>
              <a:t>Dissemination of best </a:t>
            </a:r>
            <a:r>
              <a:rPr lang="en-US" sz="2400" dirty="0" smtClean="0">
                <a:solidFill>
                  <a:schemeClr val="accent1"/>
                </a:solidFill>
              </a:rPr>
              <a:t>practices </a:t>
            </a:r>
            <a:r>
              <a:rPr lang="en-US" sz="2400" dirty="0">
                <a:solidFill>
                  <a:schemeClr val="accent1"/>
                </a:solidFill>
              </a:rPr>
              <a:t>of international cooperation METEOALARM in Eastern and Southern Africa</a:t>
            </a:r>
            <a:r>
              <a:rPr lang="en-US" sz="2400" dirty="0" smtClean="0">
                <a:solidFill>
                  <a:schemeClr val="accent1"/>
                </a:solidFill>
              </a:rPr>
              <a:t>;</a:t>
            </a:r>
          </a:p>
          <a:p>
            <a:pPr marL="45720" indent="0">
              <a:buNone/>
            </a:pPr>
            <a:r>
              <a:rPr lang="en-US" sz="2400" dirty="0">
                <a:solidFill>
                  <a:schemeClr val="accent1"/>
                </a:solidFill>
              </a:rPr>
              <a:t>Projects Center Web site Severe Weather Information (SWIC), to serve the World Weather Information </a:t>
            </a:r>
            <a:r>
              <a:rPr lang="en-US" sz="2400" dirty="0" smtClean="0">
                <a:solidFill>
                  <a:schemeClr val="accent1"/>
                </a:solidFill>
              </a:rPr>
              <a:t>System (</a:t>
            </a:r>
            <a:r>
              <a:rPr lang="en-US" sz="2400" dirty="0">
                <a:solidFill>
                  <a:schemeClr val="accent1"/>
                </a:solidFill>
              </a:rPr>
              <a:t>WWIS), the International Register of Alerting Authorities in the countries;</a:t>
            </a:r>
            <a:endParaRPr lang="ru-RU" sz="2400" dirty="0" smtClean="0">
              <a:solidFill>
                <a:schemeClr val="accent1"/>
              </a:solidFill>
            </a:endParaRPr>
          </a:p>
          <a:p>
            <a:pPr marL="45720" indent="0">
              <a:buNone/>
            </a:pPr>
            <a:r>
              <a:rPr lang="en-US" sz="2400" dirty="0">
                <a:solidFill>
                  <a:schemeClr val="accent1"/>
                </a:solidFill>
              </a:rPr>
              <a:t>Global Integrated Polar Prediction System;</a:t>
            </a:r>
          </a:p>
          <a:p>
            <a:pPr marL="45720" indent="0">
              <a:buNone/>
            </a:pPr>
            <a:r>
              <a:rPr lang="en-US" sz="2400" dirty="0" smtClean="0">
                <a:solidFill>
                  <a:schemeClr val="accent1"/>
                </a:solidFill>
              </a:rPr>
              <a:t>Demonstration Projects </a:t>
            </a:r>
            <a:r>
              <a:rPr lang="en-US" sz="2400" dirty="0">
                <a:solidFill>
                  <a:schemeClr val="accent1"/>
                </a:solidFill>
              </a:rPr>
              <a:t>on Severe Weather Forecasting in five geographic regions, more than 40 developing countries</a:t>
            </a:r>
            <a:r>
              <a:rPr lang="en-US" sz="2400" dirty="0" smtClean="0">
                <a:solidFill>
                  <a:schemeClr val="accent1"/>
                </a:solidFill>
              </a:rPr>
              <a:t>;</a:t>
            </a:r>
            <a:endParaRPr lang="ru-RU" sz="2400" dirty="0" smtClean="0">
              <a:solidFill>
                <a:schemeClr val="accent1"/>
              </a:solidFill>
            </a:endParaRPr>
          </a:p>
          <a:p>
            <a:pPr marL="45720" indent="0">
              <a:buNone/>
            </a:pPr>
            <a:endParaRPr lang="ru-RU" sz="2400" dirty="0">
              <a:solidFill>
                <a:schemeClr val="accent1"/>
              </a:solidFill>
            </a:endParaRPr>
          </a:p>
        </p:txBody>
      </p:sp>
    </p:spTree>
    <p:extLst>
      <p:ext uri="{BB962C8B-B14F-4D97-AF65-F5344CB8AC3E}">
        <p14:creationId xmlns:p14="http://schemas.microsoft.com/office/powerpoint/2010/main" xmlns="" val="3737834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solidFill>
          <a:schemeClr val="accent3">
            <a:lumMod val="75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9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1.xml><?xml version="1.0" encoding="utf-8"?>
<a:theme xmlns:a="http://schemas.openxmlformats.org/drawingml/2006/main" name="10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2.xml><?xml version="1.0" encoding="utf-8"?>
<a:theme xmlns:a="http://schemas.openxmlformats.org/drawingml/2006/main" name="1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3.xml><?xml version="1.0" encoding="utf-8"?>
<a:theme xmlns:a="http://schemas.openxmlformats.org/drawingml/2006/main" name="1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4.xml><?xml version="1.0" encoding="utf-8"?>
<a:theme xmlns:a="http://schemas.openxmlformats.org/drawingml/2006/main" name="1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5.xml><?xml version="1.0" encoding="utf-8"?>
<a:theme xmlns:a="http://schemas.openxmlformats.org/drawingml/2006/main" name="1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6.xml><?xml version="1.0" encoding="utf-8"?>
<a:theme xmlns:a="http://schemas.openxmlformats.org/drawingml/2006/main" name="15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7.xml><?xml version="1.0" encoding="utf-8"?>
<a:theme xmlns:a="http://schemas.openxmlformats.org/drawingml/2006/main" name="16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5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6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7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8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2890</Words>
  <Application>Microsoft Office PowerPoint</Application>
  <PresentationFormat>Экран (4:3)</PresentationFormat>
  <Paragraphs>292</Paragraphs>
  <Slides>36</Slides>
  <Notes>36</Notes>
  <HiddenSlides>0</HiddenSlides>
  <MMClips>0</MMClips>
  <ScaleCrop>false</ScaleCrop>
  <HeadingPairs>
    <vt:vector size="4" baseType="variant">
      <vt:variant>
        <vt:lpstr>Тема</vt:lpstr>
      </vt:variant>
      <vt:variant>
        <vt:i4>17</vt:i4>
      </vt:variant>
      <vt:variant>
        <vt:lpstr>Заголовки слайдов</vt:lpstr>
      </vt:variant>
      <vt:variant>
        <vt:i4>36</vt:i4>
      </vt:variant>
    </vt:vector>
  </HeadingPairs>
  <TitlesOfParts>
    <vt:vector size="53" baseType="lpstr">
      <vt:lpstr>Воздушный поток</vt:lpstr>
      <vt:lpstr>1_Воздушный поток</vt:lpstr>
      <vt:lpstr>4_Воздушный поток</vt:lpstr>
      <vt:lpstr>5_Воздушный поток</vt:lpstr>
      <vt:lpstr>6_Воздушный поток</vt:lpstr>
      <vt:lpstr>7_Воздушный поток</vt:lpstr>
      <vt:lpstr>2_Воздушный поток</vt:lpstr>
      <vt:lpstr>3_Воздушный поток</vt:lpstr>
      <vt:lpstr>8_Воздушный поток</vt:lpstr>
      <vt:lpstr>9_Воздушный поток</vt:lpstr>
      <vt:lpstr>10_Воздушный поток</vt:lpstr>
      <vt:lpstr>11_Воздушный поток</vt:lpstr>
      <vt:lpstr>12_Воздушный поток</vt:lpstr>
      <vt:lpstr>13_Воздушный поток</vt:lpstr>
      <vt:lpstr>14_Воздушный поток</vt:lpstr>
      <vt:lpstr>15_Воздушный поток</vt:lpstr>
      <vt:lpstr>16_Воздушный поток</vt:lpstr>
      <vt:lpstr>Слайд 1</vt:lpstr>
      <vt:lpstr>WMO is</vt:lpstr>
      <vt:lpstr>The number of deaths and economic losses from extreme weather, climate and water (1970-2012)</vt:lpstr>
      <vt:lpstr>Number of loss events 1980–2014  (Natural catastrophes 2014 Analyses, assessments, positions 2015 issue, Munich RE)</vt:lpstr>
      <vt:lpstr>The number of deaths and economic losses in regions of extreme weather, climate and water (1970-2012)</vt:lpstr>
      <vt:lpstr>UN Secretary General Ban Ki-moon – value of the role of WMO</vt:lpstr>
      <vt:lpstr>Global Societal Needs </vt:lpstr>
      <vt:lpstr>The  WMO's contribution to sustainable development</vt:lpstr>
      <vt:lpstr>Progress in activities to improve the accuracy and efficiency of forecasting and early warning of extreme weather and climate events  </vt:lpstr>
      <vt:lpstr>Providing high quality services </vt:lpstr>
      <vt:lpstr>Provision of information on the state and pollution of natural ecosystems, climate, air, soil, oceans </vt:lpstr>
      <vt:lpstr>WMO's role in sustainable development</vt:lpstr>
      <vt:lpstr>The Sustainable Development Goals   17 post-2015 sustainable development goals are proposed. WMO, in collaboration with partner organizations can contribute to the implementation and achievement of 14 goals.</vt:lpstr>
      <vt:lpstr>The Sustainable Development Goals</vt:lpstr>
      <vt:lpstr>Слайд 15</vt:lpstr>
      <vt:lpstr>Targets to strengthen the role of WMO in sustainable development</vt:lpstr>
      <vt:lpstr>Mechanisms to strengthen the role of WMO</vt:lpstr>
      <vt:lpstr>Partnerships</vt:lpstr>
      <vt:lpstr>Establishing mutually beneficial partnerships, result-oriented (some examples)</vt:lpstr>
      <vt:lpstr>Leadership in global initiatives (some examples) </vt:lpstr>
      <vt:lpstr>Participation in the multilateral inter-agency initiatives (some examples) </vt:lpstr>
      <vt:lpstr>Participation in the creation and support of regional organizations (some examples)  </vt:lpstr>
      <vt:lpstr>Improving WMO processes and practices  (some examples)</vt:lpstr>
      <vt:lpstr>Strengthening WMO visibility through information and public relations</vt:lpstr>
      <vt:lpstr>Monitoring and Evaluation</vt:lpstr>
      <vt:lpstr>Слайд 26</vt:lpstr>
      <vt:lpstr>Information on the websites of WMO partner organizations (some examples)</vt:lpstr>
      <vt:lpstr>Potential strengthening of the role of WMO in sustainable development</vt:lpstr>
      <vt:lpstr>Potential strengthening of the role of WMO in sustainable development</vt:lpstr>
      <vt:lpstr>Potential strengthening of the role of WMO in sustainable development</vt:lpstr>
      <vt:lpstr>Слайд 31</vt:lpstr>
      <vt:lpstr>Potential strengthening of the role of WMO in sustainable development</vt:lpstr>
      <vt:lpstr>Potential strengthening of the role of WMO in sustainable development</vt:lpstr>
      <vt:lpstr>Potential strengthening of the role of WMO in sustainable development</vt:lpstr>
      <vt:lpstr>Conclusions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А.Бедрицкий</dc:creator>
  <cp:lastModifiedBy>User</cp:lastModifiedBy>
  <cp:revision>76</cp:revision>
  <dcterms:modified xsi:type="dcterms:W3CDTF">2015-06-09T08:27:34Z</dcterms:modified>
</cp:coreProperties>
</file>